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29" r:id="rId2"/>
    <p:sldId id="430" r:id="rId3"/>
    <p:sldId id="291" r:id="rId4"/>
    <p:sldId id="292" r:id="rId5"/>
    <p:sldId id="294" r:id="rId6"/>
    <p:sldId id="293" r:id="rId7"/>
    <p:sldId id="295" r:id="rId8"/>
    <p:sldId id="296" r:id="rId9"/>
    <p:sldId id="263" r:id="rId10"/>
    <p:sldId id="264" r:id="rId11"/>
    <p:sldId id="265" r:id="rId12"/>
    <p:sldId id="266" r:id="rId13"/>
    <p:sldId id="267" r:id="rId14"/>
    <p:sldId id="276" r:id="rId15"/>
    <p:sldId id="277" r:id="rId16"/>
    <p:sldId id="278" r:id="rId17"/>
    <p:sldId id="280" r:id="rId18"/>
    <p:sldId id="281" r:id="rId19"/>
    <p:sldId id="285" r:id="rId20"/>
    <p:sldId id="286" r:id="rId21"/>
    <p:sldId id="289" r:id="rId22"/>
    <p:sldId id="288" r:id="rId23"/>
    <p:sldId id="290" r:id="rId24"/>
    <p:sldId id="287" r:id="rId25"/>
    <p:sldId id="299" r:id="rId26"/>
    <p:sldId id="300" r:id="rId27"/>
    <p:sldId id="301" r:id="rId28"/>
    <p:sldId id="268" r:id="rId29"/>
    <p:sldId id="269" r:id="rId30"/>
    <p:sldId id="270" r:id="rId31"/>
    <p:sldId id="271" r:id="rId32"/>
    <p:sldId id="272" r:id="rId33"/>
    <p:sldId id="273" r:id="rId34"/>
    <p:sldId id="274" r:id="rId35"/>
    <p:sldId id="275" r:id="rId36"/>
    <p:sldId id="422" r:id="rId37"/>
    <p:sldId id="458" r:id="rId38"/>
    <p:sldId id="456" r:id="rId39"/>
    <p:sldId id="29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91FE4-1DF1-8A41-BAA1-DA3BA05F06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0282DAFA-9487-9800-3354-F793F2389F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05D4C58-F385-4786-E5BE-127EDFB80E45}"/>
              </a:ext>
            </a:extLst>
          </p:cNvPr>
          <p:cNvSpPr>
            <a:spLocks noGrp="1"/>
          </p:cNvSpPr>
          <p:nvPr>
            <p:ph type="dt" sz="half" idx="10"/>
          </p:nvPr>
        </p:nvSpPr>
        <p:spPr/>
        <p:txBody>
          <a:bodyPr/>
          <a:lstStyle/>
          <a:p>
            <a:fld id="{B840C37C-3868-40B8-BE7A-5D3ED0A34496}" type="datetimeFigureOut">
              <a:rPr lang="en-IN" smtClean="0"/>
              <a:t>19-04-2023</a:t>
            </a:fld>
            <a:endParaRPr lang="en-IN"/>
          </a:p>
        </p:txBody>
      </p:sp>
      <p:sp>
        <p:nvSpPr>
          <p:cNvPr id="5" name="Footer Placeholder 4">
            <a:extLst>
              <a:ext uri="{FF2B5EF4-FFF2-40B4-BE49-F238E27FC236}">
                <a16:creationId xmlns:a16="http://schemas.microsoft.com/office/drawing/2014/main" id="{C88C945A-CA2C-3472-A496-A6602453696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75C5243-809D-35DA-6037-A4E6500C8B67}"/>
              </a:ext>
            </a:extLst>
          </p:cNvPr>
          <p:cNvSpPr>
            <a:spLocks noGrp="1"/>
          </p:cNvSpPr>
          <p:nvPr>
            <p:ph type="sldNum" sz="quarter" idx="12"/>
          </p:nvPr>
        </p:nvSpPr>
        <p:spPr/>
        <p:txBody>
          <a:bodyPr/>
          <a:lstStyle/>
          <a:p>
            <a:fld id="{DAB7DE38-5905-4916-BEB4-D5317C2695A7}" type="slidenum">
              <a:rPr lang="en-IN" smtClean="0"/>
              <a:t>‹#›</a:t>
            </a:fld>
            <a:endParaRPr lang="en-IN"/>
          </a:p>
        </p:txBody>
      </p:sp>
    </p:spTree>
    <p:extLst>
      <p:ext uri="{BB962C8B-B14F-4D97-AF65-F5344CB8AC3E}">
        <p14:creationId xmlns:p14="http://schemas.microsoft.com/office/powerpoint/2010/main" val="2788777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711BD-BEEA-4153-F2AB-4BE9E3449C5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52019D0-D0B8-6491-BE33-213FFAE9E8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4ABBDA-D476-C08E-9B8C-EC512D38E61E}"/>
              </a:ext>
            </a:extLst>
          </p:cNvPr>
          <p:cNvSpPr>
            <a:spLocks noGrp="1"/>
          </p:cNvSpPr>
          <p:nvPr>
            <p:ph type="dt" sz="half" idx="10"/>
          </p:nvPr>
        </p:nvSpPr>
        <p:spPr/>
        <p:txBody>
          <a:bodyPr/>
          <a:lstStyle/>
          <a:p>
            <a:fld id="{B840C37C-3868-40B8-BE7A-5D3ED0A34496}" type="datetimeFigureOut">
              <a:rPr lang="en-IN" smtClean="0"/>
              <a:t>19-04-2023</a:t>
            </a:fld>
            <a:endParaRPr lang="en-IN"/>
          </a:p>
        </p:txBody>
      </p:sp>
      <p:sp>
        <p:nvSpPr>
          <p:cNvPr id="5" name="Footer Placeholder 4">
            <a:extLst>
              <a:ext uri="{FF2B5EF4-FFF2-40B4-BE49-F238E27FC236}">
                <a16:creationId xmlns:a16="http://schemas.microsoft.com/office/drawing/2014/main" id="{3BAE7C28-1A98-129E-E6F2-FF27FD680EE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74431F1-5A18-855E-4A24-45C43FFA6CFB}"/>
              </a:ext>
            </a:extLst>
          </p:cNvPr>
          <p:cNvSpPr>
            <a:spLocks noGrp="1"/>
          </p:cNvSpPr>
          <p:nvPr>
            <p:ph type="sldNum" sz="quarter" idx="12"/>
          </p:nvPr>
        </p:nvSpPr>
        <p:spPr/>
        <p:txBody>
          <a:bodyPr/>
          <a:lstStyle/>
          <a:p>
            <a:fld id="{DAB7DE38-5905-4916-BEB4-D5317C2695A7}" type="slidenum">
              <a:rPr lang="en-IN" smtClean="0"/>
              <a:t>‹#›</a:t>
            </a:fld>
            <a:endParaRPr lang="en-IN"/>
          </a:p>
        </p:txBody>
      </p:sp>
    </p:spTree>
    <p:extLst>
      <p:ext uri="{BB962C8B-B14F-4D97-AF65-F5344CB8AC3E}">
        <p14:creationId xmlns:p14="http://schemas.microsoft.com/office/powerpoint/2010/main" val="1040646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1340E1-5176-EB2E-106A-AB3BC06110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11CD996-FB8B-E0FC-7751-12824225BF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FFF5400-381E-588A-36EF-BBC464F2B0D1}"/>
              </a:ext>
            </a:extLst>
          </p:cNvPr>
          <p:cNvSpPr>
            <a:spLocks noGrp="1"/>
          </p:cNvSpPr>
          <p:nvPr>
            <p:ph type="dt" sz="half" idx="10"/>
          </p:nvPr>
        </p:nvSpPr>
        <p:spPr/>
        <p:txBody>
          <a:bodyPr/>
          <a:lstStyle/>
          <a:p>
            <a:fld id="{B840C37C-3868-40B8-BE7A-5D3ED0A34496}" type="datetimeFigureOut">
              <a:rPr lang="en-IN" smtClean="0"/>
              <a:t>19-04-2023</a:t>
            </a:fld>
            <a:endParaRPr lang="en-IN"/>
          </a:p>
        </p:txBody>
      </p:sp>
      <p:sp>
        <p:nvSpPr>
          <p:cNvPr id="5" name="Footer Placeholder 4">
            <a:extLst>
              <a:ext uri="{FF2B5EF4-FFF2-40B4-BE49-F238E27FC236}">
                <a16:creationId xmlns:a16="http://schemas.microsoft.com/office/drawing/2014/main" id="{C184091E-74F7-46CC-2FB0-967A1217D0B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1D14AA6-D546-1E72-4056-4C83D04E363C}"/>
              </a:ext>
            </a:extLst>
          </p:cNvPr>
          <p:cNvSpPr>
            <a:spLocks noGrp="1"/>
          </p:cNvSpPr>
          <p:nvPr>
            <p:ph type="sldNum" sz="quarter" idx="12"/>
          </p:nvPr>
        </p:nvSpPr>
        <p:spPr/>
        <p:txBody>
          <a:bodyPr/>
          <a:lstStyle/>
          <a:p>
            <a:fld id="{DAB7DE38-5905-4916-BEB4-D5317C2695A7}" type="slidenum">
              <a:rPr lang="en-IN" smtClean="0"/>
              <a:t>‹#›</a:t>
            </a:fld>
            <a:endParaRPr lang="en-IN"/>
          </a:p>
        </p:txBody>
      </p:sp>
    </p:spTree>
    <p:extLst>
      <p:ext uri="{BB962C8B-B14F-4D97-AF65-F5344CB8AC3E}">
        <p14:creationId xmlns:p14="http://schemas.microsoft.com/office/powerpoint/2010/main" val="315054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84350-484B-CB12-1EC4-044DEE00E02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C9086F6-30B1-8B3A-A7EB-40ECC30C49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E8BA78B-BFD5-D23F-E549-7177532C9386}"/>
              </a:ext>
            </a:extLst>
          </p:cNvPr>
          <p:cNvSpPr>
            <a:spLocks noGrp="1"/>
          </p:cNvSpPr>
          <p:nvPr>
            <p:ph type="dt" sz="half" idx="10"/>
          </p:nvPr>
        </p:nvSpPr>
        <p:spPr/>
        <p:txBody>
          <a:bodyPr/>
          <a:lstStyle/>
          <a:p>
            <a:fld id="{B840C37C-3868-40B8-BE7A-5D3ED0A34496}" type="datetimeFigureOut">
              <a:rPr lang="en-IN" smtClean="0"/>
              <a:t>19-04-2023</a:t>
            </a:fld>
            <a:endParaRPr lang="en-IN"/>
          </a:p>
        </p:txBody>
      </p:sp>
      <p:sp>
        <p:nvSpPr>
          <p:cNvPr id="5" name="Footer Placeholder 4">
            <a:extLst>
              <a:ext uri="{FF2B5EF4-FFF2-40B4-BE49-F238E27FC236}">
                <a16:creationId xmlns:a16="http://schemas.microsoft.com/office/drawing/2014/main" id="{9B05A433-B8D5-6B78-3282-62EAACE9196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D1D5697-23BF-819B-05FE-622ABFD48C0A}"/>
              </a:ext>
            </a:extLst>
          </p:cNvPr>
          <p:cNvSpPr>
            <a:spLocks noGrp="1"/>
          </p:cNvSpPr>
          <p:nvPr>
            <p:ph type="sldNum" sz="quarter" idx="12"/>
          </p:nvPr>
        </p:nvSpPr>
        <p:spPr/>
        <p:txBody>
          <a:bodyPr/>
          <a:lstStyle/>
          <a:p>
            <a:fld id="{DAB7DE38-5905-4916-BEB4-D5317C2695A7}" type="slidenum">
              <a:rPr lang="en-IN" smtClean="0"/>
              <a:t>‹#›</a:t>
            </a:fld>
            <a:endParaRPr lang="en-IN"/>
          </a:p>
        </p:txBody>
      </p:sp>
    </p:spTree>
    <p:extLst>
      <p:ext uri="{BB962C8B-B14F-4D97-AF65-F5344CB8AC3E}">
        <p14:creationId xmlns:p14="http://schemas.microsoft.com/office/powerpoint/2010/main" val="720141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DACC3-F986-1333-D302-EEA3513CFD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18CF922A-D76F-C8D8-3F8A-AC23E86455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2F90CE-98BA-FE97-0110-B9D668000A47}"/>
              </a:ext>
            </a:extLst>
          </p:cNvPr>
          <p:cNvSpPr>
            <a:spLocks noGrp="1"/>
          </p:cNvSpPr>
          <p:nvPr>
            <p:ph type="dt" sz="half" idx="10"/>
          </p:nvPr>
        </p:nvSpPr>
        <p:spPr/>
        <p:txBody>
          <a:bodyPr/>
          <a:lstStyle/>
          <a:p>
            <a:fld id="{B840C37C-3868-40B8-BE7A-5D3ED0A34496}" type="datetimeFigureOut">
              <a:rPr lang="en-IN" smtClean="0"/>
              <a:t>19-04-2023</a:t>
            </a:fld>
            <a:endParaRPr lang="en-IN"/>
          </a:p>
        </p:txBody>
      </p:sp>
      <p:sp>
        <p:nvSpPr>
          <p:cNvPr id="5" name="Footer Placeholder 4">
            <a:extLst>
              <a:ext uri="{FF2B5EF4-FFF2-40B4-BE49-F238E27FC236}">
                <a16:creationId xmlns:a16="http://schemas.microsoft.com/office/drawing/2014/main" id="{C5E2E86C-12F2-95FD-3C39-0D03E268856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306F01B-438B-68B7-CD76-9E997F2D3A48}"/>
              </a:ext>
            </a:extLst>
          </p:cNvPr>
          <p:cNvSpPr>
            <a:spLocks noGrp="1"/>
          </p:cNvSpPr>
          <p:nvPr>
            <p:ph type="sldNum" sz="quarter" idx="12"/>
          </p:nvPr>
        </p:nvSpPr>
        <p:spPr/>
        <p:txBody>
          <a:bodyPr/>
          <a:lstStyle/>
          <a:p>
            <a:fld id="{DAB7DE38-5905-4916-BEB4-D5317C2695A7}" type="slidenum">
              <a:rPr lang="en-IN" smtClean="0"/>
              <a:t>‹#›</a:t>
            </a:fld>
            <a:endParaRPr lang="en-IN"/>
          </a:p>
        </p:txBody>
      </p:sp>
    </p:spTree>
    <p:extLst>
      <p:ext uri="{BB962C8B-B14F-4D97-AF65-F5344CB8AC3E}">
        <p14:creationId xmlns:p14="http://schemas.microsoft.com/office/powerpoint/2010/main" val="59572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E898D-8699-AFC9-95E4-13CF6BC5360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6091FF1-55E1-AD31-3042-AD2D351BB4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C1DEBF1-FFB8-3813-5D1C-F3FDF41F08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29D59D53-2224-B1A8-4191-48F5E00A71DB}"/>
              </a:ext>
            </a:extLst>
          </p:cNvPr>
          <p:cNvSpPr>
            <a:spLocks noGrp="1"/>
          </p:cNvSpPr>
          <p:nvPr>
            <p:ph type="dt" sz="half" idx="10"/>
          </p:nvPr>
        </p:nvSpPr>
        <p:spPr/>
        <p:txBody>
          <a:bodyPr/>
          <a:lstStyle/>
          <a:p>
            <a:fld id="{B840C37C-3868-40B8-BE7A-5D3ED0A34496}" type="datetimeFigureOut">
              <a:rPr lang="en-IN" smtClean="0"/>
              <a:t>19-04-2023</a:t>
            </a:fld>
            <a:endParaRPr lang="en-IN"/>
          </a:p>
        </p:txBody>
      </p:sp>
      <p:sp>
        <p:nvSpPr>
          <p:cNvPr id="6" name="Footer Placeholder 5">
            <a:extLst>
              <a:ext uri="{FF2B5EF4-FFF2-40B4-BE49-F238E27FC236}">
                <a16:creationId xmlns:a16="http://schemas.microsoft.com/office/drawing/2014/main" id="{76A17A54-3454-4F4B-45E3-BDCDE407541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493901F-8A00-1DC9-052B-CA290EEBEB07}"/>
              </a:ext>
            </a:extLst>
          </p:cNvPr>
          <p:cNvSpPr>
            <a:spLocks noGrp="1"/>
          </p:cNvSpPr>
          <p:nvPr>
            <p:ph type="sldNum" sz="quarter" idx="12"/>
          </p:nvPr>
        </p:nvSpPr>
        <p:spPr/>
        <p:txBody>
          <a:bodyPr/>
          <a:lstStyle/>
          <a:p>
            <a:fld id="{DAB7DE38-5905-4916-BEB4-D5317C2695A7}" type="slidenum">
              <a:rPr lang="en-IN" smtClean="0"/>
              <a:t>‹#›</a:t>
            </a:fld>
            <a:endParaRPr lang="en-IN"/>
          </a:p>
        </p:txBody>
      </p:sp>
    </p:spTree>
    <p:extLst>
      <p:ext uri="{BB962C8B-B14F-4D97-AF65-F5344CB8AC3E}">
        <p14:creationId xmlns:p14="http://schemas.microsoft.com/office/powerpoint/2010/main" val="2548639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F5C61-4FC1-ADDB-3392-D71ABF796FCB}"/>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AFACCE0-FCAD-90C4-9C3A-D358D64B48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A76FA4-FF86-9701-8492-7B852E6E6D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E04AE6A-0BF3-E4BB-CE88-33A5BB074C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00A41B-3AD8-F3A1-81BB-E5F95A4151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4BBD8B0-7557-5BB0-C35B-22FFAD010C49}"/>
              </a:ext>
            </a:extLst>
          </p:cNvPr>
          <p:cNvSpPr>
            <a:spLocks noGrp="1"/>
          </p:cNvSpPr>
          <p:nvPr>
            <p:ph type="dt" sz="half" idx="10"/>
          </p:nvPr>
        </p:nvSpPr>
        <p:spPr/>
        <p:txBody>
          <a:bodyPr/>
          <a:lstStyle/>
          <a:p>
            <a:fld id="{B840C37C-3868-40B8-BE7A-5D3ED0A34496}" type="datetimeFigureOut">
              <a:rPr lang="en-IN" smtClean="0"/>
              <a:t>19-04-2023</a:t>
            </a:fld>
            <a:endParaRPr lang="en-IN"/>
          </a:p>
        </p:txBody>
      </p:sp>
      <p:sp>
        <p:nvSpPr>
          <p:cNvPr id="8" name="Footer Placeholder 7">
            <a:extLst>
              <a:ext uri="{FF2B5EF4-FFF2-40B4-BE49-F238E27FC236}">
                <a16:creationId xmlns:a16="http://schemas.microsoft.com/office/drawing/2014/main" id="{1DE0DE73-3226-1909-A69A-B072F3BDAD2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B53316AC-7E40-9954-5F9B-593623D925C5}"/>
              </a:ext>
            </a:extLst>
          </p:cNvPr>
          <p:cNvSpPr>
            <a:spLocks noGrp="1"/>
          </p:cNvSpPr>
          <p:nvPr>
            <p:ph type="sldNum" sz="quarter" idx="12"/>
          </p:nvPr>
        </p:nvSpPr>
        <p:spPr/>
        <p:txBody>
          <a:bodyPr/>
          <a:lstStyle/>
          <a:p>
            <a:fld id="{DAB7DE38-5905-4916-BEB4-D5317C2695A7}" type="slidenum">
              <a:rPr lang="en-IN" smtClean="0"/>
              <a:t>‹#›</a:t>
            </a:fld>
            <a:endParaRPr lang="en-IN"/>
          </a:p>
        </p:txBody>
      </p:sp>
    </p:spTree>
    <p:extLst>
      <p:ext uri="{BB962C8B-B14F-4D97-AF65-F5344CB8AC3E}">
        <p14:creationId xmlns:p14="http://schemas.microsoft.com/office/powerpoint/2010/main" val="51471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7B8E-8F5B-557F-75A9-BB0B404B25C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C6C6A2A-7C15-2C06-B10E-61A676D249B4}"/>
              </a:ext>
            </a:extLst>
          </p:cNvPr>
          <p:cNvSpPr>
            <a:spLocks noGrp="1"/>
          </p:cNvSpPr>
          <p:nvPr>
            <p:ph type="dt" sz="half" idx="10"/>
          </p:nvPr>
        </p:nvSpPr>
        <p:spPr/>
        <p:txBody>
          <a:bodyPr/>
          <a:lstStyle/>
          <a:p>
            <a:fld id="{B840C37C-3868-40B8-BE7A-5D3ED0A34496}" type="datetimeFigureOut">
              <a:rPr lang="en-IN" smtClean="0"/>
              <a:t>19-04-2023</a:t>
            </a:fld>
            <a:endParaRPr lang="en-IN"/>
          </a:p>
        </p:txBody>
      </p:sp>
      <p:sp>
        <p:nvSpPr>
          <p:cNvPr id="4" name="Footer Placeholder 3">
            <a:extLst>
              <a:ext uri="{FF2B5EF4-FFF2-40B4-BE49-F238E27FC236}">
                <a16:creationId xmlns:a16="http://schemas.microsoft.com/office/drawing/2014/main" id="{39F6DBF3-2224-91F2-6B16-589DA36670DE}"/>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2CF24925-9512-976C-246B-186978796B5F}"/>
              </a:ext>
            </a:extLst>
          </p:cNvPr>
          <p:cNvSpPr>
            <a:spLocks noGrp="1"/>
          </p:cNvSpPr>
          <p:nvPr>
            <p:ph type="sldNum" sz="quarter" idx="12"/>
          </p:nvPr>
        </p:nvSpPr>
        <p:spPr/>
        <p:txBody>
          <a:bodyPr/>
          <a:lstStyle/>
          <a:p>
            <a:fld id="{DAB7DE38-5905-4916-BEB4-D5317C2695A7}" type="slidenum">
              <a:rPr lang="en-IN" smtClean="0"/>
              <a:t>‹#›</a:t>
            </a:fld>
            <a:endParaRPr lang="en-IN"/>
          </a:p>
        </p:txBody>
      </p:sp>
    </p:spTree>
    <p:extLst>
      <p:ext uri="{BB962C8B-B14F-4D97-AF65-F5344CB8AC3E}">
        <p14:creationId xmlns:p14="http://schemas.microsoft.com/office/powerpoint/2010/main" val="2019149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00AE48-F3EE-A824-9DA9-3D5F97ABCE89}"/>
              </a:ext>
            </a:extLst>
          </p:cNvPr>
          <p:cNvSpPr>
            <a:spLocks noGrp="1"/>
          </p:cNvSpPr>
          <p:nvPr>
            <p:ph type="dt" sz="half" idx="10"/>
          </p:nvPr>
        </p:nvSpPr>
        <p:spPr/>
        <p:txBody>
          <a:bodyPr/>
          <a:lstStyle/>
          <a:p>
            <a:fld id="{B840C37C-3868-40B8-BE7A-5D3ED0A34496}" type="datetimeFigureOut">
              <a:rPr lang="en-IN" smtClean="0"/>
              <a:t>19-04-2023</a:t>
            </a:fld>
            <a:endParaRPr lang="en-IN"/>
          </a:p>
        </p:txBody>
      </p:sp>
      <p:sp>
        <p:nvSpPr>
          <p:cNvPr id="3" name="Footer Placeholder 2">
            <a:extLst>
              <a:ext uri="{FF2B5EF4-FFF2-40B4-BE49-F238E27FC236}">
                <a16:creationId xmlns:a16="http://schemas.microsoft.com/office/drawing/2014/main" id="{00E29483-E986-B89C-F70D-32CD1F110F1A}"/>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BE88D3A0-B4AF-D2C8-706D-10E2D73020BB}"/>
              </a:ext>
            </a:extLst>
          </p:cNvPr>
          <p:cNvSpPr>
            <a:spLocks noGrp="1"/>
          </p:cNvSpPr>
          <p:nvPr>
            <p:ph type="sldNum" sz="quarter" idx="12"/>
          </p:nvPr>
        </p:nvSpPr>
        <p:spPr/>
        <p:txBody>
          <a:bodyPr/>
          <a:lstStyle/>
          <a:p>
            <a:fld id="{DAB7DE38-5905-4916-BEB4-D5317C2695A7}" type="slidenum">
              <a:rPr lang="en-IN" smtClean="0"/>
              <a:t>‹#›</a:t>
            </a:fld>
            <a:endParaRPr lang="en-IN"/>
          </a:p>
        </p:txBody>
      </p:sp>
    </p:spTree>
    <p:extLst>
      <p:ext uri="{BB962C8B-B14F-4D97-AF65-F5344CB8AC3E}">
        <p14:creationId xmlns:p14="http://schemas.microsoft.com/office/powerpoint/2010/main" val="3470849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7F48C-E8EE-13A7-C18F-340F63F033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5C348BF-BE45-5F92-274D-A314FE3FEA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F50E2B0-A2DE-8215-13FB-2077412FBD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EC374F-9A38-650E-DBEF-A72EB6061AD2}"/>
              </a:ext>
            </a:extLst>
          </p:cNvPr>
          <p:cNvSpPr>
            <a:spLocks noGrp="1"/>
          </p:cNvSpPr>
          <p:nvPr>
            <p:ph type="dt" sz="half" idx="10"/>
          </p:nvPr>
        </p:nvSpPr>
        <p:spPr/>
        <p:txBody>
          <a:bodyPr/>
          <a:lstStyle/>
          <a:p>
            <a:fld id="{B840C37C-3868-40B8-BE7A-5D3ED0A34496}" type="datetimeFigureOut">
              <a:rPr lang="en-IN" smtClean="0"/>
              <a:t>19-04-2023</a:t>
            </a:fld>
            <a:endParaRPr lang="en-IN"/>
          </a:p>
        </p:txBody>
      </p:sp>
      <p:sp>
        <p:nvSpPr>
          <p:cNvPr id="6" name="Footer Placeholder 5">
            <a:extLst>
              <a:ext uri="{FF2B5EF4-FFF2-40B4-BE49-F238E27FC236}">
                <a16:creationId xmlns:a16="http://schemas.microsoft.com/office/drawing/2014/main" id="{290046ED-F380-1AA3-A122-736D08CDA6F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6587078-39D5-6A9B-AA1F-C25CA0157D7D}"/>
              </a:ext>
            </a:extLst>
          </p:cNvPr>
          <p:cNvSpPr>
            <a:spLocks noGrp="1"/>
          </p:cNvSpPr>
          <p:nvPr>
            <p:ph type="sldNum" sz="quarter" idx="12"/>
          </p:nvPr>
        </p:nvSpPr>
        <p:spPr/>
        <p:txBody>
          <a:bodyPr/>
          <a:lstStyle/>
          <a:p>
            <a:fld id="{DAB7DE38-5905-4916-BEB4-D5317C2695A7}" type="slidenum">
              <a:rPr lang="en-IN" smtClean="0"/>
              <a:t>‹#›</a:t>
            </a:fld>
            <a:endParaRPr lang="en-IN"/>
          </a:p>
        </p:txBody>
      </p:sp>
    </p:spTree>
    <p:extLst>
      <p:ext uri="{BB962C8B-B14F-4D97-AF65-F5344CB8AC3E}">
        <p14:creationId xmlns:p14="http://schemas.microsoft.com/office/powerpoint/2010/main" val="1098068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EC896-B651-567E-FE51-A40416C253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F6CF1DE-7CDA-29D9-8E2E-0215FCB2A9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24DD9BE-6DE6-B861-B4B2-B9E15CAAA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37B87B-E2A5-793A-143D-2CCE47155A7D}"/>
              </a:ext>
            </a:extLst>
          </p:cNvPr>
          <p:cNvSpPr>
            <a:spLocks noGrp="1"/>
          </p:cNvSpPr>
          <p:nvPr>
            <p:ph type="dt" sz="half" idx="10"/>
          </p:nvPr>
        </p:nvSpPr>
        <p:spPr/>
        <p:txBody>
          <a:bodyPr/>
          <a:lstStyle/>
          <a:p>
            <a:fld id="{B840C37C-3868-40B8-BE7A-5D3ED0A34496}" type="datetimeFigureOut">
              <a:rPr lang="en-IN" smtClean="0"/>
              <a:t>19-04-2023</a:t>
            </a:fld>
            <a:endParaRPr lang="en-IN"/>
          </a:p>
        </p:txBody>
      </p:sp>
      <p:sp>
        <p:nvSpPr>
          <p:cNvPr id="6" name="Footer Placeholder 5">
            <a:extLst>
              <a:ext uri="{FF2B5EF4-FFF2-40B4-BE49-F238E27FC236}">
                <a16:creationId xmlns:a16="http://schemas.microsoft.com/office/drawing/2014/main" id="{F5B7D42B-AAAA-D360-E3DB-362D5D1AC4E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113A775-1C59-85EB-5E02-8E4E02F2EDBF}"/>
              </a:ext>
            </a:extLst>
          </p:cNvPr>
          <p:cNvSpPr>
            <a:spLocks noGrp="1"/>
          </p:cNvSpPr>
          <p:nvPr>
            <p:ph type="sldNum" sz="quarter" idx="12"/>
          </p:nvPr>
        </p:nvSpPr>
        <p:spPr/>
        <p:txBody>
          <a:bodyPr/>
          <a:lstStyle/>
          <a:p>
            <a:fld id="{DAB7DE38-5905-4916-BEB4-D5317C2695A7}" type="slidenum">
              <a:rPr lang="en-IN" smtClean="0"/>
              <a:t>‹#›</a:t>
            </a:fld>
            <a:endParaRPr lang="en-IN"/>
          </a:p>
        </p:txBody>
      </p:sp>
    </p:spTree>
    <p:extLst>
      <p:ext uri="{BB962C8B-B14F-4D97-AF65-F5344CB8AC3E}">
        <p14:creationId xmlns:p14="http://schemas.microsoft.com/office/powerpoint/2010/main" val="2472073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F969C6-4B4E-088F-655B-0D2AC7102A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45A842D-DD27-E9A9-2C1A-A230DC99E6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74FE4DA-9DD2-B6E9-3394-9D9F20C6CF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40C37C-3868-40B8-BE7A-5D3ED0A34496}" type="datetimeFigureOut">
              <a:rPr lang="en-IN" smtClean="0"/>
              <a:t>19-04-2023</a:t>
            </a:fld>
            <a:endParaRPr lang="en-IN"/>
          </a:p>
        </p:txBody>
      </p:sp>
      <p:sp>
        <p:nvSpPr>
          <p:cNvPr id="5" name="Footer Placeholder 4">
            <a:extLst>
              <a:ext uri="{FF2B5EF4-FFF2-40B4-BE49-F238E27FC236}">
                <a16:creationId xmlns:a16="http://schemas.microsoft.com/office/drawing/2014/main" id="{8C634653-D124-8B01-9CA8-BDBE9CA39A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E286754A-329C-2B1D-7743-BED8E3ACD0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B7DE38-5905-4916-BEB4-D5317C2695A7}" type="slidenum">
              <a:rPr lang="en-IN" smtClean="0"/>
              <a:t>‹#›</a:t>
            </a:fld>
            <a:endParaRPr lang="en-IN"/>
          </a:p>
        </p:txBody>
      </p:sp>
    </p:spTree>
    <p:extLst>
      <p:ext uri="{BB962C8B-B14F-4D97-AF65-F5344CB8AC3E}">
        <p14:creationId xmlns:p14="http://schemas.microsoft.com/office/powerpoint/2010/main" val="2670301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1">
            <a:extLst>
              <a:ext uri="{FF2B5EF4-FFF2-40B4-BE49-F238E27FC236}">
                <a16:creationId xmlns:a16="http://schemas.microsoft.com/office/drawing/2014/main" id="{D3D99F54-D1C1-F222-621D-D6C0203354AA}"/>
              </a:ext>
            </a:extLst>
          </p:cNvPr>
          <p:cNvSpPr>
            <a:spLocks noGrp="1"/>
          </p:cNvSpPr>
          <p:nvPr>
            <p:ph type="subTitle" idx="1"/>
          </p:nvPr>
        </p:nvSpPr>
        <p:spPr>
          <a:xfrm>
            <a:off x="1800225" y="3260725"/>
            <a:ext cx="8153400" cy="3429000"/>
          </a:xfrm>
        </p:spPr>
        <p:txBody>
          <a:bodyPr>
            <a:normAutofit lnSpcReduction="10000"/>
          </a:bodyPr>
          <a:lstStyle/>
          <a:p>
            <a:r>
              <a:rPr lang="en-US" altLang="en-US" sz="9600" dirty="0"/>
              <a:t>Rationale of Endodontics</a:t>
            </a:r>
            <a:endParaRPr lang="en-US" altLang="en-US" sz="5200" dirty="0"/>
          </a:p>
          <a:p>
            <a:r>
              <a:rPr lang="en-US" altLang="en-US" sz="2800" dirty="0">
                <a:solidFill>
                  <a:srgbClr val="C00000"/>
                </a:solidFill>
              </a:rPr>
              <a:t>DEPARTMENT OF CONSERVATIVE DENTISTRY AND ENDODONTICS</a:t>
            </a:r>
            <a:endParaRPr lang="en-IN" altLang="en-US" sz="2800" dirty="0">
              <a:solidFill>
                <a:srgbClr val="C00000"/>
              </a:solidFill>
            </a:endParaRPr>
          </a:p>
        </p:txBody>
      </p:sp>
      <p:sp>
        <p:nvSpPr>
          <p:cNvPr id="7171" name="Title 2">
            <a:extLst>
              <a:ext uri="{FF2B5EF4-FFF2-40B4-BE49-F238E27FC236}">
                <a16:creationId xmlns:a16="http://schemas.microsoft.com/office/drawing/2014/main" id="{2C252752-7F9C-2B6D-8F92-70A669DA8EAD}"/>
              </a:ext>
            </a:extLst>
          </p:cNvPr>
          <p:cNvSpPr>
            <a:spLocks noGrp="1"/>
          </p:cNvSpPr>
          <p:nvPr>
            <p:ph type="ctrTitle"/>
          </p:nvPr>
        </p:nvSpPr>
        <p:spPr>
          <a:xfrm>
            <a:off x="4546600" y="1390650"/>
            <a:ext cx="5257800" cy="1752600"/>
          </a:xfrm>
        </p:spPr>
        <p:txBody>
          <a:bodyPr/>
          <a:lstStyle/>
          <a:p>
            <a:r>
              <a:rPr altLang="en-US" sz="2400" b="1"/>
              <a:t>RUNGTA COLLEGE OF DENTAL SCIENCES AND RESEARCH</a:t>
            </a:r>
            <a:endParaRPr lang="en-IN" altLang="en-US" sz="2400" b="1"/>
          </a:p>
        </p:txBody>
      </p:sp>
      <p:pic>
        <p:nvPicPr>
          <p:cNvPr id="7172" name="Picture 3">
            <a:extLst>
              <a:ext uri="{FF2B5EF4-FFF2-40B4-BE49-F238E27FC236}">
                <a16:creationId xmlns:a16="http://schemas.microsoft.com/office/drawing/2014/main" id="{B2C17FC3-B5EE-23B0-8586-174EFFF33B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3139" y="906463"/>
            <a:ext cx="21621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54BBA108-45D2-B0A6-CC21-0817734E7BF6}"/>
              </a:ext>
            </a:extLst>
          </p:cNvPr>
          <p:cNvSpPr>
            <a:spLocks noGrp="1" noChangeArrowheads="1"/>
          </p:cNvSpPr>
          <p:nvPr>
            <p:ph type="title"/>
          </p:nvPr>
        </p:nvSpPr>
        <p:spPr>
          <a:xfrm>
            <a:off x="1981200" y="152401"/>
            <a:ext cx="8229600" cy="792163"/>
          </a:xfrm>
        </p:spPr>
        <p:txBody>
          <a:bodyPr/>
          <a:lstStyle/>
          <a:p>
            <a:pPr eaLnBrk="1" hangingPunct="1"/>
            <a:r>
              <a:rPr lang="en-US" altLang="en-US"/>
              <a:t>Macrophages </a:t>
            </a:r>
          </a:p>
        </p:txBody>
      </p:sp>
      <p:sp>
        <p:nvSpPr>
          <p:cNvPr id="10243" name="Rectangle 3">
            <a:extLst>
              <a:ext uri="{FF2B5EF4-FFF2-40B4-BE49-F238E27FC236}">
                <a16:creationId xmlns:a16="http://schemas.microsoft.com/office/drawing/2014/main" id="{F01B4BC0-FA08-C090-5C9D-2562601F5CF3}"/>
              </a:ext>
            </a:extLst>
          </p:cNvPr>
          <p:cNvSpPr>
            <a:spLocks noGrp="1" noChangeArrowheads="1"/>
          </p:cNvSpPr>
          <p:nvPr>
            <p:ph type="body" idx="1"/>
          </p:nvPr>
        </p:nvSpPr>
        <p:spPr>
          <a:xfrm>
            <a:off x="1524000" y="1143000"/>
            <a:ext cx="9144000" cy="5715000"/>
          </a:xfrm>
        </p:spPr>
        <p:txBody>
          <a:bodyPr/>
          <a:lstStyle/>
          <a:p>
            <a:pPr eaLnBrk="1" hangingPunct="1">
              <a:lnSpc>
                <a:spcPct val="90000"/>
              </a:lnSpc>
            </a:pPr>
            <a:r>
              <a:rPr lang="en-US" altLang="en-US"/>
              <a:t>Derived from the circulating monocytes, immature monocytes in extra vascular area differentiate into Macrophages.</a:t>
            </a:r>
          </a:p>
          <a:p>
            <a:pPr eaLnBrk="1" hangingPunct="1">
              <a:lnSpc>
                <a:spcPct val="90000"/>
              </a:lnSpc>
            </a:pPr>
            <a:r>
              <a:rPr lang="en-US" altLang="en-US"/>
              <a:t>Phagocytic in nature.</a:t>
            </a:r>
          </a:p>
          <a:p>
            <a:pPr eaLnBrk="1" hangingPunct="1">
              <a:lnSpc>
                <a:spcPct val="90000"/>
              </a:lnSpc>
            </a:pPr>
            <a:r>
              <a:rPr lang="en-US" altLang="en-US"/>
              <a:t>Ingest cellular debris,microorg.</a:t>
            </a:r>
          </a:p>
          <a:p>
            <a:pPr eaLnBrk="1" hangingPunct="1">
              <a:lnSpc>
                <a:spcPct val="90000"/>
              </a:lnSpc>
            </a:pPr>
            <a:r>
              <a:rPr lang="en-US" altLang="en-US"/>
              <a:t>Secrete- lysosomal enzymes, </a:t>
            </a:r>
          </a:p>
          <a:p>
            <a:pPr eaLnBrk="1" hangingPunct="1">
              <a:lnSpc>
                <a:spcPct val="90000"/>
              </a:lnSpc>
              <a:buFontTx/>
              <a:buNone/>
            </a:pPr>
            <a:r>
              <a:rPr lang="en-US" altLang="en-US"/>
              <a:t>    complement proteins </a:t>
            </a:r>
          </a:p>
          <a:p>
            <a:pPr eaLnBrk="1" hangingPunct="1">
              <a:lnSpc>
                <a:spcPct val="90000"/>
              </a:lnSpc>
              <a:buFontTx/>
              <a:buNone/>
            </a:pPr>
            <a:r>
              <a:rPr lang="en-US" altLang="en-US"/>
              <a:t>        &amp; prostaglandins.  </a:t>
            </a:r>
          </a:p>
          <a:p>
            <a:pPr eaLnBrk="1" hangingPunct="1">
              <a:lnSpc>
                <a:spcPct val="90000"/>
              </a:lnSpc>
            </a:pPr>
            <a:r>
              <a:rPr lang="en-US" altLang="en-US"/>
              <a:t>Ingest, process &amp; degrade </a:t>
            </a:r>
          </a:p>
          <a:p>
            <a:pPr eaLnBrk="1" hangingPunct="1">
              <a:lnSpc>
                <a:spcPct val="90000"/>
              </a:lnSpc>
              <a:buFontTx/>
              <a:buNone/>
            </a:pPr>
            <a:r>
              <a:rPr lang="en-US" altLang="en-US"/>
              <a:t>   the antigen before they are</a:t>
            </a:r>
          </a:p>
          <a:p>
            <a:pPr eaLnBrk="1" hangingPunct="1">
              <a:lnSpc>
                <a:spcPct val="90000"/>
              </a:lnSpc>
              <a:buFontTx/>
              <a:buNone/>
            </a:pPr>
            <a:r>
              <a:rPr lang="en-US" altLang="en-US"/>
              <a:t>    presented to the lymphocytes </a:t>
            </a:r>
          </a:p>
        </p:txBody>
      </p:sp>
      <p:pic>
        <p:nvPicPr>
          <p:cNvPr id="10244" name="Picture 4">
            <a:extLst>
              <a:ext uri="{FF2B5EF4-FFF2-40B4-BE49-F238E27FC236}">
                <a16:creationId xmlns:a16="http://schemas.microsoft.com/office/drawing/2014/main" id="{FFC117D5-113B-1BDF-64D2-D4CEBFD0D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4443413"/>
            <a:ext cx="2933700"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C1D03DE-9928-BDD1-1A90-454F03CF5DC4}"/>
              </a:ext>
            </a:extLst>
          </p:cNvPr>
          <p:cNvSpPr>
            <a:spLocks noGrp="1" noChangeArrowheads="1"/>
          </p:cNvSpPr>
          <p:nvPr>
            <p:ph type="title"/>
          </p:nvPr>
        </p:nvSpPr>
        <p:spPr/>
        <p:txBody>
          <a:bodyPr/>
          <a:lstStyle/>
          <a:p>
            <a:pPr eaLnBrk="1" hangingPunct="1"/>
            <a:r>
              <a:rPr lang="en-US" altLang="en-US"/>
              <a:t>Lymphocytes 	</a:t>
            </a:r>
          </a:p>
        </p:txBody>
      </p:sp>
      <p:sp>
        <p:nvSpPr>
          <p:cNvPr id="11267" name="Rectangle 3">
            <a:extLst>
              <a:ext uri="{FF2B5EF4-FFF2-40B4-BE49-F238E27FC236}">
                <a16:creationId xmlns:a16="http://schemas.microsoft.com/office/drawing/2014/main" id="{F60D1E3E-7628-8FE2-AAAF-80F7DBF8233B}"/>
              </a:ext>
            </a:extLst>
          </p:cNvPr>
          <p:cNvSpPr>
            <a:spLocks noGrp="1" noChangeArrowheads="1"/>
          </p:cNvSpPr>
          <p:nvPr>
            <p:ph type="body" idx="1"/>
          </p:nvPr>
        </p:nvSpPr>
        <p:spPr>
          <a:xfrm>
            <a:off x="1524000" y="1600200"/>
            <a:ext cx="9144000" cy="5105400"/>
          </a:xfrm>
        </p:spPr>
        <p:txBody>
          <a:bodyPr/>
          <a:lstStyle/>
          <a:p>
            <a:pPr eaLnBrk="1" hangingPunct="1">
              <a:buFontTx/>
              <a:buNone/>
            </a:pPr>
            <a:r>
              <a:rPr lang="en-US" altLang="en-US"/>
              <a:t>Small Lymphocytes appear in the chronic inflammation.</a:t>
            </a:r>
          </a:p>
          <a:p>
            <a:pPr eaLnBrk="1" hangingPunct="1">
              <a:buFontTx/>
              <a:buNone/>
            </a:pPr>
            <a:r>
              <a:rPr lang="en-US" altLang="en-US"/>
              <a:t>T- cells – responsible for cell mediated immunity,</a:t>
            </a:r>
          </a:p>
          <a:p>
            <a:pPr eaLnBrk="1" hangingPunct="1">
              <a:buFontTx/>
              <a:buNone/>
            </a:pPr>
            <a:r>
              <a:rPr lang="en-US" altLang="en-US"/>
              <a:t>             - stimulated by an antigen</a:t>
            </a:r>
          </a:p>
          <a:p>
            <a:pPr eaLnBrk="1" hangingPunct="1">
              <a:buFontTx/>
              <a:buNone/>
            </a:pPr>
            <a:r>
              <a:rPr lang="en-US" altLang="en-US"/>
              <a:t>             - release chemical mediators -				       lymphokines (can be macrphages, 						PMNs)</a:t>
            </a:r>
          </a:p>
          <a:p>
            <a:pPr eaLnBrk="1" hangingPunct="1">
              <a:buFontTx/>
              <a:buNone/>
            </a:pPr>
            <a:r>
              <a:rPr lang="en-US" altLang="en-US"/>
              <a:t>             - derived from thymus </a:t>
            </a:r>
          </a:p>
          <a:p>
            <a:pPr eaLnBrk="1" hangingPunct="1">
              <a:buFontTx/>
              <a:buNone/>
            </a:pPr>
            <a:r>
              <a:rPr lang="en-US" altLang="en-US"/>
              <a:t>B- cells- when activated by antigen are called as    	plasmoblasts &amp; memory B cells. derived from bone 	marrow</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3B3967B9-CBCE-3F2A-CBF5-E684EA73D616}"/>
              </a:ext>
            </a:extLst>
          </p:cNvPr>
          <p:cNvSpPr>
            <a:spLocks noGrp="1" noChangeArrowheads="1"/>
          </p:cNvSpPr>
          <p:nvPr>
            <p:ph type="body" idx="1"/>
          </p:nvPr>
        </p:nvSpPr>
        <p:spPr>
          <a:xfrm>
            <a:off x="1981200" y="685801"/>
            <a:ext cx="8534400" cy="5973763"/>
          </a:xfrm>
        </p:spPr>
        <p:txBody>
          <a:bodyPr/>
          <a:lstStyle/>
          <a:p>
            <a:pPr eaLnBrk="1" hangingPunct="1">
              <a:buFontTx/>
              <a:buNone/>
            </a:pPr>
            <a:r>
              <a:rPr lang="en-US" altLang="en-US"/>
              <a:t>Plasma cells produce immunoglobulins –IgM, IgM, IgG, IgD, IgE.</a:t>
            </a:r>
          </a:p>
          <a:p>
            <a:pPr eaLnBrk="1" hangingPunct="1">
              <a:buFontTx/>
              <a:buNone/>
            </a:pPr>
            <a:endParaRPr lang="en-US" altLang="en-US"/>
          </a:p>
          <a:p>
            <a:pPr eaLnBrk="1" hangingPunct="1">
              <a:buFontTx/>
              <a:buNone/>
            </a:pPr>
            <a:r>
              <a:rPr lang="en-US" altLang="en-US"/>
              <a:t>B cells are responsible for the humoral immunity.</a:t>
            </a:r>
          </a:p>
          <a:p>
            <a:pPr eaLnBrk="1" hangingPunct="1">
              <a:buFontTx/>
              <a:buNone/>
            </a:pPr>
            <a:endParaRPr lang="en-US" altLang="en-US"/>
          </a:p>
          <a:p>
            <a:pPr eaLnBrk="1" hangingPunct="1">
              <a:buFontTx/>
              <a:buNone/>
            </a:pPr>
            <a:endParaRPr lang="en-US" altLang="en-US"/>
          </a:p>
        </p:txBody>
      </p:sp>
      <p:pic>
        <p:nvPicPr>
          <p:cNvPr id="12291" name="Picture 4">
            <a:extLst>
              <a:ext uri="{FF2B5EF4-FFF2-40B4-BE49-F238E27FC236}">
                <a16:creationId xmlns:a16="http://schemas.microsoft.com/office/drawing/2014/main" id="{12066E33-21DF-560A-66AF-90A9BFFC51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895600"/>
            <a:ext cx="4986338"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3B04092-52F8-B102-231C-C0B2AA381B55}"/>
              </a:ext>
            </a:extLst>
          </p:cNvPr>
          <p:cNvSpPr>
            <a:spLocks noGrp="1" noChangeArrowheads="1"/>
          </p:cNvSpPr>
          <p:nvPr>
            <p:ph type="title"/>
          </p:nvPr>
        </p:nvSpPr>
        <p:spPr/>
        <p:txBody>
          <a:bodyPr/>
          <a:lstStyle/>
          <a:p>
            <a:pPr eaLnBrk="1" hangingPunct="1"/>
            <a:r>
              <a:rPr lang="en-US" altLang="en-US" sz="4000"/>
              <a:t>Eosiniphils, Basophils, Mast Cells</a:t>
            </a:r>
          </a:p>
        </p:txBody>
      </p:sp>
      <p:sp>
        <p:nvSpPr>
          <p:cNvPr id="13315" name="Rectangle 3">
            <a:extLst>
              <a:ext uri="{FF2B5EF4-FFF2-40B4-BE49-F238E27FC236}">
                <a16:creationId xmlns:a16="http://schemas.microsoft.com/office/drawing/2014/main" id="{F3E1B065-137B-E7D8-7335-2DEADC5ACEB6}"/>
              </a:ext>
            </a:extLst>
          </p:cNvPr>
          <p:cNvSpPr>
            <a:spLocks noGrp="1" noChangeArrowheads="1"/>
          </p:cNvSpPr>
          <p:nvPr>
            <p:ph type="body" idx="1"/>
          </p:nvPr>
        </p:nvSpPr>
        <p:spPr>
          <a:xfrm>
            <a:off x="1752600" y="1600200"/>
            <a:ext cx="8763000" cy="5029200"/>
          </a:xfrm>
        </p:spPr>
        <p:txBody>
          <a:bodyPr/>
          <a:lstStyle/>
          <a:p>
            <a:pPr eaLnBrk="1" hangingPunct="1">
              <a:buFontTx/>
              <a:buNone/>
            </a:pPr>
            <a:r>
              <a:rPr lang="en-US" altLang="en-US">
                <a:solidFill>
                  <a:srgbClr val="FF3300"/>
                </a:solidFill>
              </a:rPr>
              <a:t>Eosiniphils- </a:t>
            </a:r>
            <a:r>
              <a:rPr lang="en-US" altLang="en-US"/>
              <a:t>found in allergic reactions &amp; parasitic reactions.</a:t>
            </a:r>
          </a:p>
          <a:p>
            <a:pPr eaLnBrk="1" hangingPunct="1">
              <a:buFontTx/>
              <a:buNone/>
            </a:pPr>
            <a:endParaRPr lang="en-US" altLang="en-US"/>
          </a:p>
          <a:p>
            <a:pPr eaLnBrk="1" hangingPunct="1">
              <a:buFontTx/>
              <a:buNone/>
            </a:pPr>
            <a:r>
              <a:rPr lang="en-US" altLang="en-US">
                <a:solidFill>
                  <a:srgbClr val="FF3300"/>
                </a:solidFill>
              </a:rPr>
              <a:t>Basophils</a:t>
            </a:r>
            <a:r>
              <a:rPr lang="en-US" altLang="en-US"/>
              <a:t>- found in hemopoeitic system,</a:t>
            </a:r>
          </a:p>
          <a:p>
            <a:pPr eaLnBrk="1" hangingPunct="1">
              <a:buFontTx/>
              <a:buNone/>
            </a:pPr>
            <a:r>
              <a:rPr lang="en-US" altLang="en-US">
                <a:solidFill>
                  <a:srgbClr val="FF3300"/>
                </a:solidFill>
              </a:rPr>
              <a:t>Mast cells</a:t>
            </a:r>
            <a:r>
              <a:rPr lang="en-US" altLang="en-US"/>
              <a:t> -found in tissue.</a:t>
            </a:r>
          </a:p>
          <a:p>
            <a:pPr eaLnBrk="1" hangingPunct="1">
              <a:buFontTx/>
              <a:buNone/>
            </a:pPr>
            <a:r>
              <a:rPr lang="en-US" altLang="en-US"/>
              <a:t>Both degranulate when stimulated by antigen &amp; release histamin, heparin, vasodialators.</a:t>
            </a:r>
          </a:p>
          <a:p>
            <a:pPr eaLnBrk="1" hangingPunct="1">
              <a:buFontTx/>
              <a:buNone/>
            </a:pPr>
            <a:endParaRPr lang="en-US" altLang="en-US"/>
          </a:p>
          <a:p>
            <a:pPr eaLnBrk="1" hangingPunct="1">
              <a:buFontTx/>
              <a:buNone/>
            </a:pPr>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C02A288-22DC-ADF5-56BF-5316FCE92B3D}"/>
              </a:ext>
            </a:extLst>
          </p:cNvPr>
          <p:cNvSpPr>
            <a:spLocks noGrp="1" noChangeArrowheads="1"/>
          </p:cNvSpPr>
          <p:nvPr>
            <p:ph type="title"/>
          </p:nvPr>
        </p:nvSpPr>
        <p:spPr/>
        <p:txBody>
          <a:bodyPr/>
          <a:lstStyle/>
          <a:p>
            <a:pPr eaLnBrk="1" hangingPunct="1"/>
            <a:r>
              <a:rPr lang="en-US" altLang="en-US"/>
              <a:t>Vascular changes</a:t>
            </a:r>
          </a:p>
        </p:txBody>
      </p:sp>
      <p:sp>
        <p:nvSpPr>
          <p:cNvPr id="14339" name="Rectangle 3">
            <a:extLst>
              <a:ext uri="{FF2B5EF4-FFF2-40B4-BE49-F238E27FC236}">
                <a16:creationId xmlns:a16="http://schemas.microsoft.com/office/drawing/2014/main" id="{B72BB30D-3609-3BAC-1454-7E6194BF7E68}"/>
              </a:ext>
            </a:extLst>
          </p:cNvPr>
          <p:cNvSpPr>
            <a:spLocks noGrp="1" noChangeArrowheads="1"/>
          </p:cNvSpPr>
          <p:nvPr>
            <p:ph type="body" idx="1"/>
          </p:nvPr>
        </p:nvSpPr>
        <p:spPr>
          <a:xfrm>
            <a:off x="1524000" y="1295400"/>
            <a:ext cx="9144000" cy="5562600"/>
          </a:xfrm>
        </p:spPr>
        <p:txBody>
          <a:bodyPr/>
          <a:lstStyle/>
          <a:p>
            <a:pPr eaLnBrk="1" hangingPunct="1">
              <a:buFontTx/>
              <a:buNone/>
            </a:pPr>
            <a:r>
              <a:rPr lang="en-US" altLang="en-US"/>
              <a:t>Injury            vasoconstriction           vasidilatation  </a:t>
            </a:r>
          </a:p>
          <a:p>
            <a:pPr eaLnBrk="1" hangingPunct="1">
              <a:buFontTx/>
              <a:buNone/>
            </a:pPr>
            <a:r>
              <a:rPr lang="en-US" altLang="en-US"/>
              <a:t>               </a:t>
            </a:r>
          </a:p>
          <a:p>
            <a:pPr eaLnBrk="1" hangingPunct="1">
              <a:buFontTx/>
              <a:buNone/>
            </a:pPr>
            <a:r>
              <a:rPr lang="en-US" altLang="en-US"/>
              <a:t>   increase the blood flow to the affected area  </a:t>
            </a:r>
          </a:p>
          <a:p>
            <a:pPr eaLnBrk="1" hangingPunct="1">
              <a:buFontTx/>
              <a:buNone/>
            </a:pPr>
            <a:endParaRPr lang="en-US" altLang="en-US"/>
          </a:p>
          <a:p>
            <a:pPr eaLnBrk="1" hangingPunct="1">
              <a:buFontTx/>
              <a:buNone/>
            </a:pPr>
            <a:r>
              <a:rPr lang="en-US" altLang="en-US"/>
              <a:t>Increase the vascular pressure, blood flow, cap. permeability</a:t>
            </a:r>
          </a:p>
        </p:txBody>
      </p:sp>
      <p:sp>
        <p:nvSpPr>
          <p:cNvPr id="14340" name="Line 4">
            <a:extLst>
              <a:ext uri="{FF2B5EF4-FFF2-40B4-BE49-F238E27FC236}">
                <a16:creationId xmlns:a16="http://schemas.microsoft.com/office/drawing/2014/main" id="{8A8026CD-D2AE-0135-A1E0-426B1F8F4D6A}"/>
              </a:ext>
            </a:extLst>
          </p:cNvPr>
          <p:cNvSpPr>
            <a:spLocks noChangeShapeType="1"/>
          </p:cNvSpPr>
          <p:nvPr/>
        </p:nvSpPr>
        <p:spPr bwMode="auto">
          <a:xfrm>
            <a:off x="2743200" y="1676400"/>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4341" name="Line 5">
            <a:extLst>
              <a:ext uri="{FF2B5EF4-FFF2-40B4-BE49-F238E27FC236}">
                <a16:creationId xmlns:a16="http://schemas.microsoft.com/office/drawing/2014/main" id="{B906A6BD-F432-6F77-AA8E-772FB8099F3E}"/>
              </a:ext>
            </a:extLst>
          </p:cNvPr>
          <p:cNvSpPr>
            <a:spLocks noChangeShapeType="1"/>
          </p:cNvSpPr>
          <p:nvPr/>
        </p:nvSpPr>
        <p:spPr bwMode="auto">
          <a:xfrm>
            <a:off x="7086600" y="1676400"/>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4342" name="Line 6">
            <a:extLst>
              <a:ext uri="{FF2B5EF4-FFF2-40B4-BE49-F238E27FC236}">
                <a16:creationId xmlns:a16="http://schemas.microsoft.com/office/drawing/2014/main" id="{17AF3F32-D982-B5A8-2B4F-51DF0EDFA33B}"/>
              </a:ext>
            </a:extLst>
          </p:cNvPr>
          <p:cNvSpPr>
            <a:spLocks noChangeShapeType="1"/>
          </p:cNvSpPr>
          <p:nvPr/>
        </p:nvSpPr>
        <p:spPr bwMode="auto">
          <a:xfrm>
            <a:off x="8610600" y="19050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4343" name="Line 7">
            <a:extLst>
              <a:ext uri="{FF2B5EF4-FFF2-40B4-BE49-F238E27FC236}">
                <a16:creationId xmlns:a16="http://schemas.microsoft.com/office/drawing/2014/main" id="{ED51385E-FB1E-5643-D4AF-5C8D20DEDAB3}"/>
              </a:ext>
            </a:extLst>
          </p:cNvPr>
          <p:cNvSpPr>
            <a:spLocks noChangeShapeType="1"/>
          </p:cNvSpPr>
          <p:nvPr/>
        </p:nvSpPr>
        <p:spPr bwMode="auto">
          <a:xfrm>
            <a:off x="3962400" y="30480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AD57C242-F69E-ECBB-F4A5-F3983A4B78CC}"/>
              </a:ext>
            </a:extLst>
          </p:cNvPr>
          <p:cNvSpPr>
            <a:spLocks noGrp="1" noChangeArrowheads="1"/>
          </p:cNvSpPr>
          <p:nvPr>
            <p:ph type="body" idx="1"/>
          </p:nvPr>
        </p:nvSpPr>
        <p:spPr>
          <a:xfrm>
            <a:off x="1524000" y="152400"/>
            <a:ext cx="9144000" cy="6705600"/>
          </a:xfrm>
        </p:spPr>
        <p:txBody>
          <a:bodyPr/>
          <a:lstStyle/>
          <a:p>
            <a:pPr eaLnBrk="1" hangingPunct="1">
              <a:buFontTx/>
              <a:buNone/>
            </a:pPr>
            <a:r>
              <a:rPr lang="en-US" altLang="en-US"/>
              <a:t>Blood plasma leaks into the tissues</a:t>
            </a:r>
          </a:p>
          <a:p>
            <a:pPr eaLnBrk="1" hangingPunct="1">
              <a:buFontTx/>
              <a:buNone/>
            </a:pPr>
            <a:r>
              <a:rPr lang="en-US" altLang="en-US"/>
              <a:t>                              called as    </a:t>
            </a:r>
          </a:p>
          <a:p>
            <a:pPr eaLnBrk="1" hangingPunct="1">
              <a:buFontTx/>
              <a:buNone/>
            </a:pPr>
            <a:r>
              <a:rPr lang="en-US" altLang="en-US"/>
              <a:t>          </a:t>
            </a:r>
          </a:p>
          <a:p>
            <a:pPr eaLnBrk="1" hangingPunct="1">
              <a:buFontTx/>
              <a:buNone/>
            </a:pPr>
            <a:r>
              <a:rPr lang="en-US" altLang="en-US"/>
              <a:t>           Inflammatory exudate.</a:t>
            </a:r>
          </a:p>
          <a:p>
            <a:pPr eaLnBrk="1" hangingPunct="1">
              <a:buFontTx/>
              <a:buNone/>
            </a:pPr>
            <a:endParaRPr lang="en-US" altLang="en-US"/>
          </a:p>
          <a:p>
            <a:pPr eaLnBrk="1" hangingPunct="1">
              <a:buFontTx/>
              <a:buNone/>
            </a:pPr>
            <a:r>
              <a:rPr lang="en-US" altLang="en-US"/>
              <a:t>Factor XII is released into the exudate</a:t>
            </a:r>
          </a:p>
          <a:p>
            <a:pPr eaLnBrk="1" hangingPunct="1">
              <a:buFontTx/>
              <a:buNone/>
            </a:pPr>
            <a:endParaRPr lang="en-US" altLang="en-US"/>
          </a:p>
          <a:p>
            <a:pPr eaLnBrk="1" hangingPunct="1">
              <a:buFontTx/>
              <a:buNone/>
            </a:pPr>
            <a:endParaRPr lang="en-US" altLang="en-US"/>
          </a:p>
          <a:p>
            <a:pPr eaLnBrk="1" hangingPunct="1">
              <a:buFontTx/>
              <a:buNone/>
            </a:pPr>
            <a:r>
              <a:rPr lang="en-US" altLang="en-US"/>
              <a:t>Fibrinolytic system               fibrin                </a:t>
            </a:r>
          </a:p>
          <a:p>
            <a:pPr eaLnBrk="1" hangingPunct="1">
              <a:buFontTx/>
              <a:buNone/>
            </a:pPr>
            <a:r>
              <a:rPr lang="en-US" altLang="en-US"/>
              <a:t> </a:t>
            </a:r>
          </a:p>
          <a:p>
            <a:pPr eaLnBrk="1" hangingPunct="1">
              <a:buFontTx/>
              <a:buNone/>
            </a:pPr>
            <a:r>
              <a:rPr lang="en-US" altLang="en-US"/>
              <a:t>                       limits the inflammation</a:t>
            </a:r>
          </a:p>
          <a:p>
            <a:pPr eaLnBrk="1" hangingPunct="1">
              <a:buFontTx/>
              <a:buNone/>
            </a:pPr>
            <a:endParaRPr lang="en-US" altLang="en-US"/>
          </a:p>
          <a:p>
            <a:pPr eaLnBrk="1" hangingPunct="1">
              <a:buFontTx/>
              <a:buNone/>
            </a:pPr>
            <a:endParaRPr lang="en-US" altLang="en-US"/>
          </a:p>
          <a:p>
            <a:pPr eaLnBrk="1" hangingPunct="1">
              <a:buFontTx/>
              <a:buNone/>
            </a:pPr>
            <a:endParaRPr lang="en-US" altLang="en-US"/>
          </a:p>
        </p:txBody>
      </p:sp>
      <p:sp>
        <p:nvSpPr>
          <p:cNvPr id="15363" name="Line 5">
            <a:extLst>
              <a:ext uri="{FF2B5EF4-FFF2-40B4-BE49-F238E27FC236}">
                <a16:creationId xmlns:a16="http://schemas.microsoft.com/office/drawing/2014/main" id="{D286D188-957B-6DB1-7F6C-A9A98525FC62}"/>
              </a:ext>
            </a:extLst>
          </p:cNvPr>
          <p:cNvSpPr>
            <a:spLocks noChangeShapeType="1"/>
          </p:cNvSpPr>
          <p:nvPr/>
        </p:nvSpPr>
        <p:spPr bwMode="auto">
          <a:xfrm>
            <a:off x="4343400" y="7620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5364" name="Line 6">
            <a:extLst>
              <a:ext uri="{FF2B5EF4-FFF2-40B4-BE49-F238E27FC236}">
                <a16:creationId xmlns:a16="http://schemas.microsoft.com/office/drawing/2014/main" id="{5B7D9EE3-0651-66DB-354E-F4077A5610AA}"/>
              </a:ext>
            </a:extLst>
          </p:cNvPr>
          <p:cNvSpPr>
            <a:spLocks noChangeShapeType="1"/>
          </p:cNvSpPr>
          <p:nvPr/>
        </p:nvSpPr>
        <p:spPr bwMode="auto">
          <a:xfrm>
            <a:off x="4343400" y="37338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5365" name="Line 7">
            <a:extLst>
              <a:ext uri="{FF2B5EF4-FFF2-40B4-BE49-F238E27FC236}">
                <a16:creationId xmlns:a16="http://schemas.microsoft.com/office/drawing/2014/main" id="{08AB1273-5899-81AD-F8EC-E2508E40A5C8}"/>
              </a:ext>
            </a:extLst>
          </p:cNvPr>
          <p:cNvSpPr>
            <a:spLocks noChangeShapeType="1"/>
          </p:cNvSpPr>
          <p:nvPr/>
        </p:nvSpPr>
        <p:spPr bwMode="auto">
          <a:xfrm>
            <a:off x="5334000" y="51054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5366" name="Line 10">
            <a:extLst>
              <a:ext uri="{FF2B5EF4-FFF2-40B4-BE49-F238E27FC236}">
                <a16:creationId xmlns:a16="http://schemas.microsoft.com/office/drawing/2014/main" id="{8B3FBB99-450A-1998-D53A-27EBDC769143}"/>
              </a:ext>
            </a:extLst>
          </p:cNvPr>
          <p:cNvSpPr>
            <a:spLocks noChangeShapeType="1"/>
          </p:cNvSpPr>
          <p:nvPr/>
        </p:nvSpPr>
        <p:spPr bwMode="auto">
          <a:xfrm>
            <a:off x="7010400" y="53340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E7F19B95-9686-68E2-6E5D-A56CB332BE13}"/>
              </a:ext>
            </a:extLst>
          </p:cNvPr>
          <p:cNvSpPr>
            <a:spLocks noGrp="1" noChangeArrowheads="1"/>
          </p:cNvSpPr>
          <p:nvPr>
            <p:ph type="body" idx="1"/>
          </p:nvPr>
        </p:nvSpPr>
        <p:spPr>
          <a:xfrm>
            <a:off x="1524000" y="0"/>
            <a:ext cx="9144000" cy="6858000"/>
          </a:xfrm>
        </p:spPr>
        <p:txBody>
          <a:bodyPr/>
          <a:lstStyle/>
          <a:p>
            <a:pPr marL="609600" indent="-609600">
              <a:buNone/>
            </a:pPr>
            <a:r>
              <a:rPr lang="en-US" altLang="en-US"/>
              <a:t>Leucocytes are attracted by the complement system- chemotaxis </a:t>
            </a:r>
          </a:p>
          <a:p>
            <a:pPr marL="609600" indent="-609600">
              <a:buNone/>
            </a:pPr>
            <a:endParaRPr lang="en-US" altLang="en-US"/>
          </a:p>
          <a:p>
            <a:pPr marL="609600" indent="-609600">
              <a:buNone/>
            </a:pPr>
            <a:r>
              <a:rPr lang="en-US" altLang="en-US"/>
              <a:t>Continuation of the vascular changes lead to the </a:t>
            </a:r>
          </a:p>
          <a:p>
            <a:pPr marL="609600" indent="-609600">
              <a:buNone/>
            </a:pPr>
            <a:endParaRPr lang="en-US" altLang="en-US"/>
          </a:p>
          <a:p>
            <a:pPr marL="609600" indent="-609600">
              <a:buFontTx/>
              <a:buAutoNum type="arabicPeriod"/>
            </a:pPr>
            <a:r>
              <a:rPr lang="en-US" altLang="en-US"/>
              <a:t>Increase in blood viscosity</a:t>
            </a:r>
          </a:p>
          <a:p>
            <a:pPr marL="609600" indent="-609600">
              <a:buFontTx/>
              <a:buAutoNum type="arabicPeriod"/>
            </a:pPr>
            <a:r>
              <a:rPr lang="en-US" altLang="en-US"/>
              <a:t>Metabolic changes – decreasein oxygen, increase in co2 levels,lower ph</a:t>
            </a:r>
          </a:p>
          <a:p>
            <a:pPr marL="609600" indent="-609600">
              <a:buFontTx/>
              <a:buAutoNum type="arabicPeriod"/>
            </a:pPr>
            <a:endParaRPr lang="en-US" altLang="en-US"/>
          </a:p>
          <a:p>
            <a:pPr marL="609600" indent="-609600">
              <a:buNone/>
            </a:pPr>
            <a:r>
              <a:rPr lang="en-US" altLang="en-US"/>
              <a:t>Detrimental to pulpal metabolism – necrosis of the pulp.</a:t>
            </a:r>
          </a:p>
        </p:txBody>
      </p:sp>
      <p:sp>
        <p:nvSpPr>
          <p:cNvPr id="16387" name="Line 4">
            <a:extLst>
              <a:ext uri="{FF2B5EF4-FFF2-40B4-BE49-F238E27FC236}">
                <a16:creationId xmlns:a16="http://schemas.microsoft.com/office/drawing/2014/main" id="{37A7D76A-7D15-6562-7203-2572A9AF1A41}"/>
              </a:ext>
            </a:extLst>
          </p:cNvPr>
          <p:cNvSpPr>
            <a:spLocks noChangeShapeType="1"/>
          </p:cNvSpPr>
          <p:nvPr/>
        </p:nvSpPr>
        <p:spPr bwMode="auto">
          <a:xfrm>
            <a:off x="4343400" y="44958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9E71622-72CB-AB19-B866-B49F01B6EE57}"/>
              </a:ext>
            </a:extLst>
          </p:cNvPr>
          <p:cNvSpPr>
            <a:spLocks noGrp="1" noChangeArrowheads="1"/>
          </p:cNvSpPr>
          <p:nvPr>
            <p:ph type="title"/>
          </p:nvPr>
        </p:nvSpPr>
        <p:spPr/>
        <p:txBody>
          <a:bodyPr/>
          <a:lstStyle/>
          <a:p>
            <a:pPr eaLnBrk="1" hangingPunct="1"/>
            <a:endParaRPr lang="en-US" altLang="en-US"/>
          </a:p>
        </p:txBody>
      </p:sp>
      <p:sp>
        <p:nvSpPr>
          <p:cNvPr id="17411" name="Rectangle 3">
            <a:extLst>
              <a:ext uri="{FF2B5EF4-FFF2-40B4-BE49-F238E27FC236}">
                <a16:creationId xmlns:a16="http://schemas.microsoft.com/office/drawing/2014/main" id="{27A4C9FF-BB32-E85F-73AB-A58D96F52FDF}"/>
              </a:ext>
            </a:extLst>
          </p:cNvPr>
          <p:cNvSpPr>
            <a:spLocks noGrp="1" noChangeArrowheads="1"/>
          </p:cNvSpPr>
          <p:nvPr>
            <p:ph type="body" idx="1"/>
          </p:nvPr>
        </p:nvSpPr>
        <p:spPr/>
        <p:txBody>
          <a:bodyPr/>
          <a:lstStyle/>
          <a:p>
            <a:pPr eaLnBrk="1" hangingPunct="1"/>
            <a:endParaRPr lang="en-US" altLang="en-US"/>
          </a:p>
        </p:txBody>
      </p:sp>
      <p:pic>
        <p:nvPicPr>
          <p:cNvPr id="17412" name="Picture 4" descr="DSCN6799">
            <a:extLst>
              <a:ext uri="{FF2B5EF4-FFF2-40B4-BE49-F238E27FC236}">
                <a16:creationId xmlns:a16="http://schemas.microsoft.com/office/drawing/2014/main" id="{E83EB54F-9AEE-E6B8-C377-930860F3C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40" t="16573" r="9174" b="15956"/>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CD6775F-CC47-8D93-49CE-ECC0C90AC8AD}"/>
              </a:ext>
            </a:extLst>
          </p:cNvPr>
          <p:cNvSpPr>
            <a:spLocks noGrp="1" noChangeArrowheads="1"/>
          </p:cNvSpPr>
          <p:nvPr>
            <p:ph type="title"/>
          </p:nvPr>
        </p:nvSpPr>
        <p:spPr/>
        <p:txBody>
          <a:bodyPr/>
          <a:lstStyle/>
          <a:p>
            <a:pPr eaLnBrk="1" hangingPunct="1"/>
            <a:endParaRPr lang="en-US" altLang="en-US"/>
          </a:p>
        </p:txBody>
      </p:sp>
      <p:sp>
        <p:nvSpPr>
          <p:cNvPr id="18435" name="Rectangle 3">
            <a:extLst>
              <a:ext uri="{FF2B5EF4-FFF2-40B4-BE49-F238E27FC236}">
                <a16:creationId xmlns:a16="http://schemas.microsoft.com/office/drawing/2014/main" id="{F270FDA6-029F-7A8A-06BC-B28F31CDD214}"/>
              </a:ext>
            </a:extLst>
          </p:cNvPr>
          <p:cNvSpPr>
            <a:spLocks noGrp="1" noChangeArrowheads="1"/>
          </p:cNvSpPr>
          <p:nvPr>
            <p:ph type="body" idx="1"/>
          </p:nvPr>
        </p:nvSpPr>
        <p:spPr/>
        <p:txBody>
          <a:bodyPr>
            <a:normAutofit fontScale="92500" lnSpcReduction="10000"/>
          </a:bodyPr>
          <a:lstStyle/>
          <a:p>
            <a:pPr eaLnBrk="1" hangingPunct="1">
              <a:lnSpc>
                <a:spcPct val="90000"/>
              </a:lnSpc>
            </a:pPr>
            <a:endParaRPr lang="en-US" altLang="en-US" sz="2400"/>
          </a:p>
          <a:p>
            <a:pPr eaLnBrk="1" hangingPunct="1">
              <a:lnSpc>
                <a:spcPct val="90000"/>
              </a:lnSpc>
            </a:pPr>
            <a:endParaRPr lang="en-US" altLang="en-US" sz="2400"/>
          </a:p>
          <a:p>
            <a:pPr eaLnBrk="1" hangingPunct="1">
              <a:lnSpc>
                <a:spcPct val="90000"/>
              </a:lnSpc>
            </a:pPr>
            <a:endParaRPr lang="en-US" altLang="en-US" sz="2400"/>
          </a:p>
          <a:p>
            <a:pPr eaLnBrk="1" hangingPunct="1">
              <a:lnSpc>
                <a:spcPct val="90000"/>
              </a:lnSpc>
            </a:pPr>
            <a:endParaRPr lang="en-US" altLang="en-US" sz="2400"/>
          </a:p>
          <a:p>
            <a:pPr eaLnBrk="1" hangingPunct="1">
              <a:lnSpc>
                <a:spcPct val="90000"/>
              </a:lnSpc>
            </a:pPr>
            <a:endParaRPr lang="en-US" altLang="en-US" sz="2400"/>
          </a:p>
          <a:p>
            <a:pPr eaLnBrk="1" hangingPunct="1">
              <a:lnSpc>
                <a:spcPct val="90000"/>
              </a:lnSpc>
            </a:pPr>
            <a:endParaRPr lang="en-US" altLang="en-US" sz="2400"/>
          </a:p>
          <a:p>
            <a:pPr eaLnBrk="1" hangingPunct="1">
              <a:lnSpc>
                <a:spcPct val="90000"/>
              </a:lnSpc>
            </a:pPr>
            <a:endParaRPr lang="en-US" altLang="en-US" sz="2400"/>
          </a:p>
          <a:p>
            <a:pPr eaLnBrk="1" hangingPunct="1">
              <a:lnSpc>
                <a:spcPct val="90000"/>
              </a:lnSpc>
            </a:pPr>
            <a:endParaRPr lang="en-US" altLang="en-US" sz="2400"/>
          </a:p>
          <a:p>
            <a:pPr eaLnBrk="1" hangingPunct="1">
              <a:lnSpc>
                <a:spcPct val="90000"/>
              </a:lnSpc>
            </a:pPr>
            <a:endParaRPr lang="en-US" altLang="en-US" sz="2400"/>
          </a:p>
          <a:p>
            <a:pPr eaLnBrk="1" hangingPunct="1">
              <a:lnSpc>
                <a:spcPct val="90000"/>
              </a:lnSpc>
            </a:pPr>
            <a:endParaRPr lang="en-US" altLang="en-US" sz="2400"/>
          </a:p>
          <a:p>
            <a:pPr eaLnBrk="1" hangingPunct="1">
              <a:lnSpc>
                <a:spcPct val="90000"/>
              </a:lnSpc>
              <a:buFontTx/>
              <a:buNone/>
            </a:pPr>
            <a:r>
              <a:rPr lang="en-US" altLang="en-US" sz="2400" b="1"/>
              <a:t>Syngcuk kims hypothetic model</a:t>
            </a:r>
          </a:p>
        </p:txBody>
      </p:sp>
      <p:pic>
        <p:nvPicPr>
          <p:cNvPr id="18436" name="Picture 4" descr="DSCN6797">
            <a:extLst>
              <a:ext uri="{FF2B5EF4-FFF2-40B4-BE49-F238E27FC236}">
                <a16:creationId xmlns:a16="http://schemas.microsoft.com/office/drawing/2014/main" id="{2A5D5D89-8CFE-8B4F-15C0-E8E7475FFF0C}"/>
              </a:ext>
            </a:extLst>
          </p:cNvPr>
          <p:cNvPicPr>
            <a:picLocks noChangeAspect="1" noChangeArrowheads="1"/>
          </p:cNvPicPr>
          <p:nvPr/>
        </p:nvPicPr>
        <p:blipFill>
          <a:blip r:embed="rId2">
            <a:lum bright="18000" contrast="12000"/>
            <a:extLst>
              <a:ext uri="{28A0092B-C50C-407E-A947-70E740481C1C}">
                <a14:useLocalDpi xmlns:a14="http://schemas.microsoft.com/office/drawing/2010/main" val="0"/>
              </a:ext>
            </a:extLst>
          </a:blip>
          <a:srcRect l="18919" t="12108" r="24265"/>
          <a:stretch>
            <a:fillRect/>
          </a:stretch>
        </p:blipFill>
        <p:spPr bwMode="auto">
          <a:xfrm>
            <a:off x="152400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8F5E2DD-4228-3AB1-1043-F3FC1B8BE8DF}"/>
              </a:ext>
            </a:extLst>
          </p:cNvPr>
          <p:cNvSpPr>
            <a:spLocks noGrp="1" noChangeArrowheads="1"/>
          </p:cNvSpPr>
          <p:nvPr>
            <p:ph type="title"/>
          </p:nvPr>
        </p:nvSpPr>
        <p:spPr/>
        <p:txBody>
          <a:bodyPr/>
          <a:lstStyle/>
          <a:p>
            <a:pPr eaLnBrk="1" hangingPunct="1"/>
            <a:r>
              <a:rPr lang="en-US" altLang="en-US"/>
              <a:t>Periradicular manifestation</a:t>
            </a:r>
          </a:p>
        </p:txBody>
      </p:sp>
      <p:sp>
        <p:nvSpPr>
          <p:cNvPr id="19459" name="Rectangle 3">
            <a:extLst>
              <a:ext uri="{FF2B5EF4-FFF2-40B4-BE49-F238E27FC236}">
                <a16:creationId xmlns:a16="http://schemas.microsoft.com/office/drawing/2014/main" id="{B2D62D0E-9EED-9A7C-6658-345119BA0E1B}"/>
              </a:ext>
            </a:extLst>
          </p:cNvPr>
          <p:cNvSpPr>
            <a:spLocks noGrp="1" noChangeArrowheads="1"/>
          </p:cNvSpPr>
          <p:nvPr>
            <p:ph type="body" idx="1"/>
          </p:nvPr>
        </p:nvSpPr>
        <p:spPr/>
        <p:txBody>
          <a:bodyPr/>
          <a:lstStyle/>
          <a:p>
            <a:pPr eaLnBrk="1" hangingPunct="1">
              <a:buFontTx/>
              <a:buNone/>
            </a:pPr>
            <a:r>
              <a:rPr lang="en-US" altLang="en-US"/>
              <a:t>When inflammatory response overwhelms the pulp with the resulting pulp necrosis, the RC will serve as a pathway to the area for noxious product. </a:t>
            </a:r>
          </a:p>
          <a:p>
            <a:pPr eaLnBrk="1" hangingPunct="1">
              <a:buFontTx/>
              <a:buNone/>
            </a:pPr>
            <a:endParaRPr lang="en-US" altLang="en-US"/>
          </a:p>
          <a:p>
            <a:pPr eaLnBrk="1" hangingPunct="1">
              <a:buFontTx/>
              <a:buNone/>
            </a:pPr>
            <a:endParaRPr lang="en-US" altLang="en-US"/>
          </a:p>
          <a:p>
            <a:pPr eaLnBrk="1" hangingPunct="1">
              <a:buFontTx/>
              <a:buNone/>
            </a:pPr>
            <a:r>
              <a:rPr lang="en-US" altLang="en-US"/>
              <a:t>Bone resorption, granulation tissue</a:t>
            </a:r>
          </a:p>
        </p:txBody>
      </p:sp>
      <p:sp>
        <p:nvSpPr>
          <p:cNvPr id="19460" name="Line 5">
            <a:extLst>
              <a:ext uri="{FF2B5EF4-FFF2-40B4-BE49-F238E27FC236}">
                <a16:creationId xmlns:a16="http://schemas.microsoft.com/office/drawing/2014/main" id="{10133BA2-B34C-D504-27D6-D51B4C2230AA}"/>
              </a:ext>
            </a:extLst>
          </p:cNvPr>
          <p:cNvSpPr>
            <a:spLocks noChangeShapeType="1"/>
          </p:cNvSpPr>
          <p:nvPr/>
        </p:nvSpPr>
        <p:spPr bwMode="auto">
          <a:xfrm>
            <a:off x="4419600" y="35814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CB73D805-5628-C090-FDA7-F1EE2C2B7D93}"/>
              </a:ext>
            </a:extLst>
          </p:cNvPr>
          <p:cNvSpPr>
            <a:spLocks noGrp="1"/>
          </p:cNvSpPr>
          <p:nvPr>
            <p:ph type="ctrTitle"/>
          </p:nvPr>
        </p:nvSpPr>
        <p:spPr>
          <a:xfrm>
            <a:off x="2209800" y="381000"/>
            <a:ext cx="7772400" cy="914400"/>
          </a:xfrm>
        </p:spPr>
        <p:txBody>
          <a:bodyPr/>
          <a:lstStyle/>
          <a:p>
            <a:pPr eaLnBrk="1" hangingPunct="1"/>
            <a:r>
              <a:rPr altLang="en-US" sz="3600" b="1">
                <a:latin typeface="Times New Roman" panose="02020603050405020304" pitchFamily="18" charset="0"/>
                <a:cs typeface="Times New Roman" panose="02020603050405020304" pitchFamily="18" charset="0"/>
              </a:rPr>
              <a:t>Specific learning Objectives </a:t>
            </a:r>
            <a:endParaRPr altLang="en-US" sz="3600">
              <a:latin typeface="Times New Roman" panose="02020603050405020304" pitchFamily="18" charset="0"/>
              <a:cs typeface="Times New Roman" panose="02020603050405020304" pitchFamily="18" charset="0"/>
            </a:endParaRPr>
          </a:p>
        </p:txBody>
      </p:sp>
      <p:sp>
        <p:nvSpPr>
          <p:cNvPr id="8195" name="Subtitle 1">
            <a:extLst>
              <a:ext uri="{FF2B5EF4-FFF2-40B4-BE49-F238E27FC236}">
                <a16:creationId xmlns:a16="http://schemas.microsoft.com/office/drawing/2014/main" id="{46290ADA-1A4B-B010-B7AF-4B17C72E8CAD}"/>
              </a:ext>
            </a:extLst>
          </p:cNvPr>
          <p:cNvSpPr>
            <a:spLocks noGrp="1"/>
          </p:cNvSpPr>
          <p:nvPr>
            <p:ph type="subTitle" idx="1"/>
          </p:nvPr>
        </p:nvSpPr>
        <p:spPr>
          <a:xfrm>
            <a:off x="1943100" y="2047875"/>
            <a:ext cx="7924800" cy="4724400"/>
          </a:xfrm>
        </p:spPr>
        <p:txBody>
          <a:bodyPr/>
          <a:lstStyle/>
          <a:p>
            <a:r>
              <a:rPr lang="en-US" altLang="en-US" sz="1800">
                <a:solidFill>
                  <a:schemeClr val="bg1"/>
                </a:solidFill>
                <a:latin typeface="Times New Roman" panose="02020603050405020304" pitchFamily="18" charset="0"/>
                <a:cs typeface="Times New Roman" panose="02020603050405020304" pitchFamily="18" charset="0"/>
              </a:rPr>
              <a:t>At the end of this presentation the learner is expected to know ;</a:t>
            </a:r>
            <a:endParaRPr lang="en-US" altLang="en-US" sz="1800">
              <a:solidFill>
                <a:schemeClr val="bg1"/>
              </a:solidFill>
            </a:endParaRPr>
          </a:p>
          <a:p>
            <a:endParaRPr lang="en-IN" altLang="en-US"/>
          </a:p>
        </p:txBody>
      </p:sp>
      <p:graphicFrame>
        <p:nvGraphicFramePr>
          <p:cNvPr id="6" name="Table 5">
            <a:extLst>
              <a:ext uri="{FF2B5EF4-FFF2-40B4-BE49-F238E27FC236}">
                <a16:creationId xmlns:a16="http://schemas.microsoft.com/office/drawing/2014/main" id="{0CD5236B-3A83-65F3-2BF7-2504FDA8B9B9}"/>
              </a:ext>
            </a:extLst>
          </p:cNvPr>
          <p:cNvGraphicFramePr>
            <a:graphicFrameLocks noGrp="1"/>
          </p:cNvGraphicFramePr>
          <p:nvPr/>
        </p:nvGraphicFramePr>
        <p:xfrm>
          <a:off x="1943100" y="3081338"/>
          <a:ext cx="8305800" cy="3776664"/>
        </p:xfrm>
        <a:graphic>
          <a:graphicData uri="http://schemas.openxmlformats.org/drawingml/2006/table">
            <a:tbl>
              <a:tblPr firstRow="1" bandRow="1">
                <a:tableStyleId>{5C22544A-7EE6-4342-B048-85BDC9FD1C3A}</a:tableStyleId>
              </a:tblPr>
              <a:tblGrid>
                <a:gridCol w="2589787">
                  <a:extLst>
                    <a:ext uri="{9D8B030D-6E8A-4147-A177-3AD203B41FA5}">
                      <a16:colId xmlns:a16="http://schemas.microsoft.com/office/drawing/2014/main" val="20000"/>
                    </a:ext>
                  </a:extLst>
                </a:gridCol>
                <a:gridCol w="4276160">
                  <a:extLst>
                    <a:ext uri="{9D8B030D-6E8A-4147-A177-3AD203B41FA5}">
                      <a16:colId xmlns:a16="http://schemas.microsoft.com/office/drawing/2014/main" val="20001"/>
                    </a:ext>
                  </a:extLst>
                </a:gridCol>
                <a:gridCol w="1439853">
                  <a:extLst>
                    <a:ext uri="{9D8B030D-6E8A-4147-A177-3AD203B41FA5}">
                      <a16:colId xmlns:a16="http://schemas.microsoft.com/office/drawing/2014/main" val="20002"/>
                    </a:ext>
                  </a:extLst>
                </a:gridCol>
              </a:tblGrid>
              <a:tr h="562301">
                <a:tc>
                  <a:txBody>
                    <a:bodyPr/>
                    <a:lstStyle/>
                    <a:p>
                      <a:r>
                        <a:rPr lang="en-US" sz="1800" dirty="0"/>
                        <a:t>Core areas* </a:t>
                      </a:r>
                    </a:p>
                  </a:txBody>
                  <a:tcPr marT="45727" marB="45727"/>
                </a:tc>
                <a:tc>
                  <a:txBody>
                    <a:bodyPr/>
                    <a:lstStyle/>
                    <a:p>
                      <a:r>
                        <a:rPr lang="en-US" sz="1800" dirty="0"/>
                        <a:t>Domain</a:t>
                      </a:r>
                      <a:r>
                        <a:rPr lang="en-US" sz="1800" baseline="0" dirty="0"/>
                        <a:t> **</a:t>
                      </a:r>
                      <a:endParaRPr lang="en-US" sz="1800" dirty="0"/>
                    </a:p>
                  </a:txBody>
                  <a:tcPr marT="45727" marB="45727"/>
                </a:tc>
                <a:tc>
                  <a:txBody>
                    <a:bodyPr/>
                    <a:lstStyle/>
                    <a:p>
                      <a:r>
                        <a:rPr lang="en-US" sz="1800" dirty="0"/>
                        <a:t>Category #</a:t>
                      </a:r>
                    </a:p>
                  </a:txBody>
                  <a:tcPr marT="45727" marB="45727"/>
                </a:tc>
                <a:extLst>
                  <a:ext uri="{0D108BD9-81ED-4DB2-BD59-A6C34878D82A}">
                    <a16:rowId xmlns:a16="http://schemas.microsoft.com/office/drawing/2014/main" val="10000"/>
                  </a:ext>
                </a:extLst>
              </a:tr>
              <a:tr h="6549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latin typeface="Times New Roman" pitchFamily="18" charset="0"/>
                          <a:cs typeface="Times New Roman" pitchFamily="18" charset="0"/>
                        </a:rPr>
                        <a:t>Introduction</a:t>
                      </a:r>
                    </a:p>
                    <a:p>
                      <a:endParaRPr lang="en-US" sz="1800" dirty="0"/>
                    </a:p>
                  </a:txBody>
                  <a:tcPr marT="45727" marB="45727"/>
                </a:tc>
                <a:tc>
                  <a:txBody>
                    <a:bodyPr/>
                    <a:lstStyle/>
                    <a:p>
                      <a:r>
                        <a:rPr lang="en-US" sz="1800" dirty="0"/>
                        <a:t>Cognitive</a:t>
                      </a:r>
                    </a:p>
                  </a:txBody>
                  <a:tcPr marT="45727" marB="45727"/>
                </a:tc>
                <a:tc>
                  <a:txBody>
                    <a:bodyPr/>
                    <a:lstStyle/>
                    <a:p>
                      <a:r>
                        <a:rPr lang="en-US" sz="1800" dirty="0"/>
                        <a:t>Must know</a:t>
                      </a:r>
                    </a:p>
                  </a:txBody>
                  <a:tcPr marT="45727" marB="45727"/>
                </a:tc>
                <a:extLst>
                  <a:ext uri="{0D108BD9-81ED-4DB2-BD59-A6C34878D82A}">
                    <a16:rowId xmlns:a16="http://schemas.microsoft.com/office/drawing/2014/main" val="10001"/>
                  </a:ext>
                </a:extLst>
              </a:tr>
              <a:tr h="687986">
                <a:tc>
                  <a:txBody>
                    <a:bodyPr/>
                    <a:lstStyle/>
                    <a:p>
                      <a:pPr eaLnBrk="1" hangingPunct="1"/>
                      <a:r>
                        <a:rPr lang="en-US" altLang="en-US" sz="1800" dirty="0">
                          <a:latin typeface="Times New Roman" pitchFamily="18" charset="0"/>
                          <a:cs typeface="Times New Roman" pitchFamily="18" charset="0"/>
                        </a:rPr>
                        <a:t>Definitions</a:t>
                      </a:r>
                      <a:endParaRPr lang="en-US" sz="1800" dirty="0"/>
                    </a:p>
                  </a:txBody>
                  <a:tcPr marT="45727" marB="45727"/>
                </a:tc>
                <a:tc>
                  <a:txBody>
                    <a:bodyPr/>
                    <a:lstStyle/>
                    <a:p>
                      <a:r>
                        <a:rPr lang="en-US" sz="1800" dirty="0"/>
                        <a:t>Cognitive</a:t>
                      </a:r>
                    </a:p>
                  </a:txBody>
                  <a:tcPr marT="45727" marB="45727"/>
                </a:tc>
                <a:tc>
                  <a:txBody>
                    <a:bodyPr/>
                    <a:lstStyle/>
                    <a:p>
                      <a:r>
                        <a:rPr lang="en-US" sz="1800" dirty="0"/>
                        <a:t>Must know</a:t>
                      </a:r>
                    </a:p>
                  </a:txBody>
                  <a:tcPr marT="45727" marB="45727"/>
                </a:tc>
                <a:extLst>
                  <a:ext uri="{0D108BD9-81ED-4DB2-BD59-A6C34878D82A}">
                    <a16:rowId xmlns:a16="http://schemas.microsoft.com/office/drawing/2014/main" val="10002"/>
                  </a:ext>
                </a:extLst>
              </a:tr>
              <a:tr h="9356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latin typeface="Times New Roman" pitchFamily="18" charset="0"/>
                          <a:cs typeface="Times New Roman" pitchFamily="18" charset="0"/>
                        </a:rPr>
                        <a:t>Classifications </a:t>
                      </a:r>
                    </a:p>
                    <a:p>
                      <a:endParaRPr lang="en-US" sz="1800" dirty="0"/>
                    </a:p>
                  </a:txBody>
                  <a:tcPr marT="45727" marB="45727"/>
                </a:tc>
                <a:tc>
                  <a:txBody>
                    <a:bodyPr/>
                    <a:lstStyle/>
                    <a:p>
                      <a:r>
                        <a:rPr lang="en-US" sz="1800" dirty="0"/>
                        <a:t>Cognitive</a:t>
                      </a:r>
                    </a:p>
                  </a:txBody>
                  <a:tcPr marT="45727" marB="45727"/>
                </a:tc>
                <a:tc>
                  <a:txBody>
                    <a:bodyPr/>
                    <a:lstStyle/>
                    <a:p>
                      <a:r>
                        <a:rPr lang="en-US" sz="1800" dirty="0"/>
                        <a:t>Must know</a:t>
                      </a:r>
                    </a:p>
                  </a:txBody>
                  <a:tcPr marT="45727" marB="45727"/>
                </a:tc>
                <a:extLst>
                  <a:ext uri="{0D108BD9-81ED-4DB2-BD59-A6C34878D82A}">
                    <a16:rowId xmlns:a16="http://schemas.microsoft.com/office/drawing/2014/main" val="10003"/>
                  </a:ext>
                </a:extLst>
              </a:tr>
              <a:tr h="935695">
                <a:tc>
                  <a:txBody>
                    <a:bodyPr/>
                    <a:lstStyle/>
                    <a:p>
                      <a:endParaRPr lang="en-US" sz="1800" dirty="0"/>
                    </a:p>
                  </a:txBody>
                  <a:tcPr marT="45727" marB="45727"/>
                </a:tc>
                <a:tc>
                  <a:txBody>
                    <a:bodyPr/>
                    <a:lstStyle/>
                    <a:p>
                      <a:endParaRPr lang="en-US" sz="1800" dirty="0"/>
                    </a:p>
                  </a:txBody>
                  <a:tcPr marT="45727" marB="45727"/>
                </a:tc>
                <a:tc>
                  <a:txBody>
                    <a:bodyPr/>
                    <a:lstStyle/>
                    <a:p>
                      <a:endParaRPr lang="en-US" sz="1800" dirty="0"/>
                    </a:p>
                  </a:txBody>
                  <a:tcPr marT="45727" marB="45727"/>
                </a:tc>
                <a:extLst>
                  <a:ext uri="{0D108BD9-81ED-4DB2-BD59-A6C34878D82A}">
                    <a16:rowId xmlns:a16="http://schemas.microsoft.com/office/drawing/2014/main" val="10004"/>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7380A4E-53ED-C966-9898-2EF5A5831038}"/>
              </a:ext>
            </a:extLst>
          </p:cNvPr>
          <p:cNvSpPr>
            <a:spLocks noGrp="1" noChangeArrowheads="1"/>
          </p:cNvSpPr>
          <p:nvPr>
            <p:ph type="title"/>
          </p:nvPr>
        </p:nvSpPr>
        <p:spPr/>
        <p:txBody>
          <a:bodyPr/>
          <a:lstStyle/>
          <a:p>
            <a:pPr eaLnBrk="1" hangingPunct="1"/>
            <a:r>
              <a:rPr lang="en-US" altLang="en-US" sz="4000"/>
              <a:t>Tissue changes after inflammation</a:t>
            </a:r>
          </a:p>
        </p:txBody>
      </p:sp>
      <p:sp>
        <p:nvSpPr>
          <p:cNvPr id="20483" name="Rectangle 3">
            <a:extLst>
              <a:ext uri="{FF2B5EF4-FFF2-40B4-BE49-F238E27FC236}">
                <a16:creationId xmlns:a16="http://schemas.microsoft.com/office/drawing/2014/main" id="{2275433F-72F6-BE00-2225-AC9A4672C792}"/>
              </a:ext>
            </a:extLst>
          </p:cNvPr>
          <p:cNvSpPr>
            <a:spLocks noGrp="1" noChangeArrowheads="1"/>
          </p:cNvSpPr>
          <p:nvPr>
            <p:ph type="body" idx="1"/>
          </p:nvPr>
        </p:nvSpPr>
        <p:spPr>
          <a:xfrm>
            <a:off x="1524000" y="1219200"/>
            <a:ext cx="9144000" cy="5638800"/>
          </a:xfrm>
        </p:spPr>
        <p:txBody>
          <a:bodyPr/>
          <a:lstStyle/>
          <a:p>
            <a:pPr eaLnBrk="1" hangingPunct="1">
              <a:lnSpc>
                <a:spcPct val="80000"/>
              </a:lnSpc>
              <a:buFontTx/>
              <a:buNone/>
            </a:pPr>
            <a:r>
              <a:rPr lang="en-US" altLang="en-US"/>
              <a:t>Degenrative                                      Proliferative          </a:t>
            </a:r>
          </a:p>
          <a:p>
            <a:pPr eaLnBrk="1" hangingPunct="1">
              <a:lnSpc>
                <a:spcPct val="80000"/>
              </a:lnSpc>
              <a:buFontTx/>
              <a:buNone/>
            </a:pPr>
            <a:r>
              <a:rPr lang="en-US" altLang="en-US"/>
              <a:t>    </a:t>
            </a:r>
          </a:p>
          <a:p>
            <a:pPr eaLnBrk="1" hangingPunct="1">
              <a:lnSpc>
                <a:spcPct val="80000"/>
              </a:lnSpc>
              <a:buFontTx/>
              <a:buNone/>
            </a:pPr>
            <a:r>
              <a:rPr lang="en-US" altLang="en-US"/>
              <a:t>fibrous / resorptive/ </a:t>
            </a:r>
          </a:p>
          <a:p>
            <a:pPr eaLnBrk="1" hangingPunct="1">
              <a:lnSpc>
                <a:spcPct val="80000"/>
              </a:lnSpc>
              <a:buFontTx/>
              <a:buNone/>
            </a:pPr>
            <a:r>
              <a:rPr lang="en-US" altLang="en-US"/>
              <a:t>calcific </a:t>
            </a:r>
          </a:p>
          <a:p>
            <a:pPr eaLnBrk="1" hangingPunct="1">
              <a:lnSpc>
                <a:spcPct val="80000"/>
              </a:lnSpc>
              <a:buFontTx/>
              <a:buNone/>
            </a:pPr>
            <a:r>
              <a:rPr lang="en-US" altLang="en-US"/>
              <a:t>          </a:t>
            </a:r>
            <a:r>
              <a:rPr lang="en-US" altLang="en-US" sz="1200"/>
              <a:t>continues</a:t>
            </a:r>
            <a:endParaRPr lang="en-US" altLang="en-US"/>
          </a:p>
          <a:p>
            <a:pPr eaLnBrk="1" hangingPunct="1">
              <a:lnSpc>
                <a:spcPct val="80000"/>
              </a:lnSpc>
              <a:buFontTx/>
              <a:buNone/>
            </a:pPr>
            <a:r>
              <a:rPr lang="en-US" altLang="en-US"/>
              <a:t>Necrosis </a:t>
            </a:r>
          </a:p>
          <a:p>
            <a:pPr eaLnBrk="1" hangingPunct="1">
              <a:lnSpc>
                <a:spcPct val="80000"/>
              </a:lnSpc>
              <a:buFontTx/>
              <a:buNone/>
            </a:pPr>
            <a:r>
              <a:rPr lang="en-US" altLang="en-US"/>
              <a:t>Another form  of degenrative </a:t>
            </a:r>
          </a:p>
          <a:p>
            <a:pPr eaLnBrk="1" hangingPunct="1">
              <a:lnSpc>
                <a:spcPct val="80000"/>
              </a:lnSpc>
              <a:buFontTx/>
              <a:buNone/>
            </a:pPr>
            <a:r>
              <a:rPr lang="en-US" altLang="en-US"/>
              <a:t>change is suppuration –</a:t>
            </a:r>
          </a:p>
          <a:p>
            <a:pPr eaLnBrk="1" hangingPunct="1">
              <a:lnSpc>
                <a:spcPct val="80000"/>
              </a:lnSpc>
              <a:buFontTx/>
              <a:buNone/>
            </a:pPr>
            <a:r>
              <a:rPr lang="en-US" altLang="en-US"/>
              <a:t> PMNs  </a:t>
            </a:r>
            <a:r>
              <a:rPr lang="en-US" altLang="en-US" sz="2400"/>
              <a:t>injured    proteolytic enzymes</a:t>
            </a:r>
            <a:endParaRPr lang="en-US" altLang="en-US" sz="4000"/>
          </a:p>
          <a:p>
            <a:pPr eaLnBrk="1" hangingPunct="1">
              <a:lnSpc>
                <a:spcPct val="80000"/>
              </a:lnSpc>
              <a:buFontTx/>
              <a:buNone/>
            </a:pPr>
            <a:endParaRPr lang="en-US" altLang="en-US"/>
          </a:p>
          <a:p>
            <a:pPr eaLnBrk="1" hangingPunct="1">
              <a:lnSpc>
                <a:spcPct val="80000"/>
              </a:lnSpc>
              <a:buFontTx/>
              <a:buNone/>
            </a:pPr>
            <a:r>
              <a:rPr lang="en-US" altLang="en-US"/>
              <a:t>                            </a:t>
            </a:r>
          </a:p>
          <a:p>
            <a:pPr eaLnBrk="1" hangingPunct="1">
              <a:lnSpc>
                <a:spcPct val="80000"/>
              </a:lnSpc>
              <a:buFontTx/>
              <a:buNone/>
            </a:pPr>
            <a:r>
              <a:rPr lang="en-US" altLang="en-US"/>
              <a:t>Lequifaction of dead tissue         pus formation/ suppuration</a:t>
            </a:r>
          </a:p>
        </p:txBody>
      </p:sp>
      <p:cxnSp>
        <p:nvCxnSpPr>
          <p:cNvPr id="20484" name="Straight Arrow Connector 9">
            <a:extLst>
              <a:ext uri="{FF2B5EF4-FFF2-40B4-BE49-F238E27FC236}">
                <a16:creationId xmlns:a16="http://schemas.microsoft.com/office/drawing/2014/main" id="{7E6726BE-A4C8-5868-8F48-89B47B4F966E}"/>
              </a:ext>
            </a:extLst>
          </p:cNvPr>
          <p:cNvCxnSpPr>
            <a:cxnSpLocks noChangeShapeType="1"/>
          </p:cNvCxnSpPr>
          <p:nvPr/>
        </p:nvCxnSpPr>
        <p:spPr bwMode="auto">
          <a:xfrm rot="5400000">
            <a:off x="2019301" y="3162301"/>
            <a:ext cx="533400" cy="31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485" name="Straight Arrow Connector 10">
            <a:extLst>
              <a:ext uri="{FF2B5EF4-FFF2-40B4-BE49-F238E27FC236}">
                <a16:creationId xmlns:a16="http://schemas.microsoft.com/office/drawing/2014/main" id="{BB0DCB54-7D82-A155-E005-AA733987425E}"/>
              </a:ext>
            </a:extLst>
          </p:cNvPr>
          <p:cNvCxnSpPr>
            <a:cxnSpLocks noChangeShapeType="1"/>
          </p:cNvCxnSpPr>
          <p:nvPr/>
        </p:nvCxnSpPr>
        <p:spPr bwMode="auto">
          <a:xfrm>
            <a:off x="2744788" y="4951414"/>
            <a:ext cx="1141412" cy="15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486" name="Straight Arrow Connector 15">
            <a:extLst>
              <a:ext uri="{FF2B5EF4-FFF2-40B4-BE49-F238E27FC236}">
                <a16:creationId xmlns:a16="http://schemas.microsoft.com/office/drawing/2014/main" id="{50A64012-A5F2-F78A-7163-7323B900D12E}"/>
              </a:ext>
            </a:extLst>
          </p:cNvPr>
          <p:cNvCxnSpPr>
            <a:cxnSpLocks noChangeShapeType="1"/>
          </p:cNvCxnSpPr>
          <p:nvPr/>
        </p:nvCxnSpPr>
        <p:spPr bwMode="auto">
          <a:xfrm rot="5400000">
            <a:off x="4609307" y="5371307"/>
            <a:ext cx="533400" cy="15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487" name="Straight Arrow Connector 17">
            <a:extLst>
              <a:ext uri="{FF2B5EF4-FFF2-40B4-BE49-F238E27FC236}">
                <a16:creationId xmlns:a16="http://schemas.microsoft.com/office/drawing/2014/main" id="{F3B25FA6-A6D0-01A1-9878-8C01B9654A4A}"/>
              </a:ext>
            </a:extLst>
          </p:cNvPr>
          <p:cNvCxnSpPr>
            <a:cxnSpLocks noChangeShapeType="1"/>
          </p:cNvCxnSpPr>
          <p:nvPr/>
        </p:nvCxnSpPr>
        <p:spPr bwMode="auto">
          <a:xfrm>
            <a:off x="6097588" y="6096000"/>
            <a:ext cx="531812"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2F9DFF-C8F7-9B6B-B0C6-EF4641C9F6CC}"/>
              </a:ext>
            </a:extLst>
          </p:cNvPr>
          <p:cNvSpPr>
            <a:spLocks noGrp="1"/>
          </p:cNvSpPr>
          <p:nvPr>
            <p:ph idx="1"/>
          </p:nvPr>
        </p:nvSpPr>
        <p:spPr>
          <a:xfrm>
            <a:off x="1524000" y="1"/>
            <a:ext cx="8686800" cy="6126163"/>
          </a:xfrm>
        </p:spPr>
        <p:txBody>
          <a:bodyPr/>
          <a:lstStyle/>
          <a:p>
            <a:pPr eaLnBrk="1" hangingPunct="1">
              <a:buFontTx/>
              <a:buNone/>
              <a:defRPr/>
            </a:pPr>
            <a:r>
              <a:rPr lang="en-US" dirty="0"/>
              <a:t>3 </a:t>
            </a:r>
            <a:r>
              <a:rPr lang="en-US" dirty="0" err="1"/>
              <a:t>requsites</a:t>
            </a:r>
            <a:r>
              <a:rPr lang="en-US" dirty="0"/>
              <a:t> for suppuration </a:t>
            </a:r>
          </a:p>
          <a:p>
            <a:pPr marL="514350" indent="-514350">
              <a:buFontTx/>
              <a:buAutoNum type="arabicParenR"/>
              <a:defRPr/>
            </a:pPr>
            <a:r>
              <a:rPr lang="en-US" dirty="0"/>
              <a:t>Necrosis of tissue cells </a:t>
            </a:r>
          </a:p>
          <a:p>
            <a:pPr marL="514350" indent="-514350">
              <a:buFontTx/>
              <a:buAutoNum type="arabicParenR"/>
              <a:defRPr/>
            </a:pPr>
            <a:r>
              <a:rPr lang="en-US" dirty="0"/>
              <a:t> sufficient no. of PMNs</a:t>
            </a:r>
          </a:p>
          <a:p>
            <a:pPr marL="514350" indent="-514350">
              <a:buFontTx/>
              <a:buAutoNum type="arabicParenR"/>
              <a:defRPr/>
            </a:pPr>
            <a:r>
              <a:rPr lang="en-US" dirty="0"/>
              <a:t>Digestion of dead tissue by </a:t>
            </a:r>
            <a:r>
              <a:rPr lang="en-US" dirty="0" err="1"/>
              <a:t>proteolytic</a:t>
            </a:r>
            <a:r>
              <a:rPr lang="en-US" dirty="0"/>
              <a:t> enzymes </a:t>
            </a:r>
          </a:p>
          <a:p>
            <a:pPr eaLnBrk="1" hangingPunct="1">
              <a:buFontTx/>
              <a:buNone/>
              <a:defRPr/>
            </a:pPr>
            <a:r>
              <a:rPr lang="en-US" dirty="0"/>
              <a:t>Weak irritant            exudation consisting of serum, lymph &amp; fibrin            serous </a:t>
            </a:r>
            <a:r>
              <a:rPr lang="en-US" dirty="0" err="1"/>
              <a:t>exudate</a:t>
            </a:r>
            <a:r>
              <a:rPr lang="en-US" dirty="0"/>
              <a:t>. An abscess is formed as the enzymes digest the leukocytes &amp; also the adjacent dead tissue, </a:t>
            </a:r>
            <a:r>
              <a:rPr lang="en-US" dirty="0" err="1"/>
              <a:t>micr</a:t>
            </a:r>
            <a:r>
              <a:rPr lang="en-US" dirty="0"/>
              <a:t>- org aren't necessary for the development of the abscess </a:t>
            </a:r>
            <a:r>
              <a:rPr lang="en-US" b="1" dirty="0"/>
              <a:t>(sterile abscess</a:t>
            </a:r>
            <a:r>
              <a:rPr lang="en-US" dirty="0"/>
              <a:t>)            </a:t>
            </a:r>
          </a:p>
          <a:p>
            <a:pPr eaLnBrk="1" hangingPunct="1">
              <a:defRPr/>
            </a:pPr>
            <a:endParaRPr lang="en-IN" dirty="0"/>
          </a:p>
          <a:p>
            <a:pPr marL="514350" indent="-514350">
              <a:buNone/>
              <a:defRPr/>
            </a:pPr>
            <a:endParaRPr lang="en-US" dirty="0"/>
          </a:p>
        </p:txBody>
      </p:sp>
      <p:cxnSp>
        <p:nvCxnSpPr>
          <p:cNvPr id="21507" name="Straight Arrow Connector 4">
            <a:extLst>
              <a:ext uri="{FF2B5EF4-FFF2-40B4-BE49-F238E27FC236}">
                <a16:creationId xmlns:a16="http://schemas.microsoft.com/office/drawing/2014/main" id="{00057ACB-BC46-2DE5-85E9-C73836CE1CC9}"/>
              </a:ext>
            </a:extLst>
          </p:cNvPr>
          <p:cNvCxnSpPr>
            <a:cxnSpLocks noChangeShapeType="1"/>
          </p:cNvCxnSpPr>
          <p:nvPr/>
        </p:nvCxnSpPr>
        <p:spPr bwMode="auto">
          <a:xfrm>
            <a:off x="4191000" y="3048000"/>
            <a:ext cx="8382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508" name="Straight Arrow Connector 6">
            <a:extLst>
              <a:ext uri="{FF2B5EF4-FFF2-40B4-BE49-F238E27FC236}">
                <a16:creationId xmlns:a16="http://schemas.microsoft.com/office/drawing/2014/main" id="{3566D3D5-946D-DE19-0B18-DD0F9336E374}"/>
              </a:ext>
            </a:extLst>
          </p:cNvPr>
          <p:cNvCxnSpPr>
            <a:cxnSpLocks noChangeShapeType="1"/>
          </p:cNvCxnSpPr>
          <p:nvPr/>
        </p:nvCxnSpPr>
        <p:spPr bwMode="auto">
          <a:xfrm>
            <a:off x="6019800" y="3656014"/>
            <a:ext cx="838200" cy="15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id="{9BCF7537-53BF-933F-3D83-83EBDA37103E}"/>
              </a:ext>
            </a:extLst>
          </p:cNvPr>
          <p:cNvSpPr>
            <a:spLocks noGrp="1"/>
          </p:cNvSpPr>
          <p:nvPr>
            <p:ph idx="1"/>
          </p:nvPr>
        </p:nvSpPr>
        <p:spPr>
          <a:xfrm>
            <a:off x="1524000" y="0"/>
            <a:ext cx="9144000" cy="6858000"/>
          </a:xfrm>
        </p:spPr>
        <p:txBody>
          <a:bodyPr/>
          <a:lstStyle/>
          <a:p>
            <a:pPr eaLnBrk="1" hangingPunct="1">
              <a:buFontTx/>
              <a:buNone/>
            </a:pPr>
            <a:r>
              <a:rPr lang="en-US" altLang="en-US" sz="3000" b="1"/>
              <a:t>                   Proliferative changes</a:t>
            </a:r>
          </a:p>
          <a:p>
            <a:pPr eaLnBrk="1" hangingPunct="1"/>
            <a:r>
              <a:rPr lang="en-US" altLang="en-US" sz="3000"/>
              <a:t>Mild irritant  acts as stimulants</a:t>
            </a:r>
          </a:p>
          <a:p>
            <a:pPr eaLnBrk="1" hangingPunct="1"/>
            <a:r>
              <a:rPr lang="en-US" altLang="en-US" sz="3000"/>
              <a:t>With in the same area the substance may be both irritant / stimulant eg: calcium hydroxide</a:t>
            </a:r>
          </a:p>
          <a:p>
            <a:pPr eaLnBrk="1" hangingPunct="1"/>
            <a:r>
              <a:rPr lang="en-US" altLang="en-US" sz="3000"/>
              <a:t>In the center of inflammatory area the irritant may be strong to produce degeneration or destruction</a:t>
            </a:r>
          </a:p>
          <a:p>
            <a:pPr eaLnBrk="1" hangingPunct="1"/>
            <a:r>
              <a:rPr lang="en-US" altLang="en-US" sz="3000"/>
              <a:t>In the periphery the irritant is mild to produce proliferation</a:t>
            </a:r>
          </a:p>
          <a:p>
            <a:pPr eaLnBrk="1" hangingPunct="1"/>
            <a:r>
              <a:rPr lang="en-US" altLang="en-US" sz="3000"/>
              <a:t>When the tissue is in apposition- fibroblastic repair </a:t>
            </a:r>
          </a:p>
          <a:p>
            <a:pPr eaLnBrk="1" hangingPunct="1"/>
            <a:r>
              <a:rPr lang="en-US" altLang="en-US" sz="3000"/>
              <a:t>When a gap is present in tissue – granulation tissue( resistant to infection)</a:t>
            </a:r>
          </a:p>
          <a:p>
            <a:pPr eaLnBrk="1" hangingPunct="1"/>
            <a:endParaRPr lang="en-US" altLang="en-US"/>
          </a:p>
          <a:p>
            <a:pPr eaLnBrk="1" hangingPunct="1"/>
            <a:endParaRPr lang="en-I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F89A51A-0783-9B95-3FD1-C677BE507DB3}"/>
              </a:ext>
            </a:extLst>
          </p:cNvPr>
          <p:cNvSpPr>
            <a:spLocks noGrp="1"/>
          </p:cNvSpPr>
          <p:nvPr>
            <p:ph type="title"/>
          </p:nvPr>
        </p:nvSpPr>
        <p:spPr/>
        <p:txBody>
          <a:bodyPr/>
          <a:lstStyle/>
          <a:p>
            <a:pPr eaLnBrk="1" hangingPunct="1"/>
            <a:endParaRPr lang="en-IN" altLang="en-US"/>
          </a:p>
        </p:txBody>
      </p:sp>
      <p:sp>
        <p:nvSpPr>
          <p:cNvPr id="23555" name="Content Placeholder 2">
            <a:extLst>
              <a:ext uri="{FF2B5EF4-FFF2-40B4-BE49-F238E27FC236}">
                <a16:creationId xmlns:a16="http://schemas.microsoft.com/office/drawing/2014/main" id="{DB4FE7CD-B898-93FB-E3CB-D507CBEC272D}"/>
              </a:ext>
            </a:extLst>
          </p:cNvPr>
          <p:cNvSpPr>
            <a:spLocks noGrp="1"/>
          </p:cNvSpPr>
          <p:nvPr>
            <p:ph idx="1"/>
          </p:nvPr>
        </p:nvSpPr>
        <p:spPr/>
        <p:txBody>
          <a:bodyPr/>
          <a:lstStyle/>
          <a:p>
            <a:pPr eaLnBrk="1" hangingPunct="1"/>
            <a:r>
              <a:rPr lang="en-US" altLang="en-US"/>
              <a:t>The principle cells of repair are fibroblasts,</a:t>
            </a:r>
          </a:p>
          <a:p>
            <a:pPr eaLnBrk="1" hangingPunct="1">
              <a:buFontTx/>
              <a:buNone/>
            </a:pPr>
            <a:r>
              <a:rPr lang="en-US" altLang="en-US"/>
              <a:t>Laying down cellular fibrous tissue </a:t>
            </a:r>
          </a:p>
          <a:p>
            <a:pPr eaLnBrk="1" hangingPunct="1">
              <a:buFontTx/>
              <a:buNone/>
            </a:pPr>
            <a:endParaRPr lang="en-US" altLang="en-US"/>
          </a:p>
          <a:p>
            <a:pPr eaLnBrk="1" hangingPunct="1">
              <a:buFontTx/>
              <a:buNone/>
            </a:pPr>
            <a:r>
              <a:rPr lang="en-US" altLang="en-US"/>
              <a:t>Destroyed bone is not always replase by new bone but by fibrous tissue</a:t>
            </a:r>
            <a:endParaRPr lang="en-I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4C604BC-D97E-5293-9AFF-84D176452E59}"/>
              </a:ext>
            </a:extLst>
          </p:cNvPr>
          <p:cNvSpPr>
            <a:spLocks noGrp="1" noChangeArrowheads="1"/>
          </p:cNvSpPr>
          <p:nvPr>
            <p:ph type="title"/>
          </p:nvPr>
        </p:nvSpPr>
        <p:spPr/>
        <p:txBody>
          <a:bodyPr/>
          <a:lstStyle/>
          <a:p>
            <a:pPr eaLnBrk="1" hangingPunct="1"/>
            <a:endParaRPr lang="en-US" altLang="en-US"/>
          </a:p>
        </p:txBody>
      </p:sp>
      <p:sp>
        <p:nvSpPr>
          <p:cNvPr id="24579" name="Rectangle 3">
            <a:extLst>
              <a:ext uri="{FF2B5EF4-FFF2-40B4-BE49-F238E27FC236}">
                <a16:creationId xmlns:a16="http://schemas.microsoft.com/office/drawing/2014/main" id="{015F5DB0-CAFC-246F-B852-1B3DA288E733}"/>
              </a:ext>
            </a:extLst>
          </p:cNvPr>
          <p:cNvSpPr>
            <a:spLocks noGrp="1" noChangeArrowheads="1"/>
          </p:cNvSpPr>
          <p:nvPr>
            <p:ph type="body" idx="1"/>
          </p:nvPr>
        </p:nvSpPr>
        <p:spPr/>
        <p:txBody>
          <a:bodyPr/>
          <a:lstStyle/>
          <a:p>
            <a:pPr eaLnBrk="1" hangingPunct="1">
              <a:buFontTx/>
              <a:buNone/>
            </a:pPr>
            <a:r>
              <a:rPr lang="en-US" altLang="en-US" b="1"/>
              <a:t>sterile abscess </a:t>
            </a:r>
            <a:r>
              <a:rPr lang="en-US" altLang="en-US"/>
              <a:t>can result from any kind of irritant – </a:t>
            </a:r>
            <a:r>
              <a:rPr lang="en-US" altLang="en-US" b="1"/>
              <a:t>physical/ chemical</a:t>
            </a:r>
            <a:r>
              <a:rPr lang="en-US" altLang="en-US"/>
              <a:t> in the </a:t>
            </a:r>
            <a:r>
              <a:rPr lang="en-US" altLang="en-US" b="1"/>
              <a:t>absence of micro-org.</a:t>
            </a:r>
          </a:p>
          <a:p>
            <a:pPr eaLnBrk="1" hangingPunct="1">
              <a:buFontTx/>
              <a:buNone/>
            </a:pPr>
            <a:endParaRPr lang="en-US" altLang="en-US" b="1"/>
          </a:p>
          <a:p>
            <a:pPr eaLnBrk="1" hangingPunct="1">
              <a:buFontTx/>
              <a:buNone/>
            </a:pPr>
            <a:r>
              <a:rPr lang="en-US" altLang="en-US" b="1"/>
              <a:t>Proliferative responses</a:t>
            </a:r>
            <a:r>
              <a:rPr lang="en-US" altLang="en-US"/>
              <a:t>- produced by mild irritants as substance such as CaOH </a:t>
            </a:r>
            <a:endParaRPr lang="en-US" altLang="en-US"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a:extLst>
              <a:ext uri="{FF2B5EF4-FFF2-40B4-BE49-F238E27FC236}">
                <a16:creationId xmlns:a16="http://schemas.microsoft.com/office/drawing/2014/main" id="{AD7E5206-70DE-3F85-5618-855AFB061EB8}"/>
              </a:ext>
            </a:extLst>
          </p:cNvPr>
          <p:cNvSpPr>
            <a:spLocks noGrp="1"/>
          </p:cNvSpPr>
          <p:nvPr>
            <p:ph idx="1"/>
          </p:nvPr>
        </p:nvSpPr>
        <p:spPr>
          <a:xfrm>
            <a:off x="1981200" y="152400"/>
            <a:ext cx="8229600" cy="6400800"/>
          </a:xfrm>
        </p:spPr>
        <p:txBody>
          <a:bodyPr/>
          <a:lstStyle/>
          <a:p>
            <a:pPr>
              <a:buFontTx/>
              <a:buNone/>
            </a:pPr>
            <a:r>
              <a:rPr lang="en-US" altLang="en-US" b="1"/>
              <a:t>                        Repair:</a:t>
            </a:r>
            <a:endParaRPr lang="en-US" altLang="en-US"/>
          </a:p>
          <a:p>
            <a:r>
              <a:rPr lang="en-US" altLang="en-US"/>
              <a:t>Repair is the return of tissue to normal structure and function and it begins as the tissue becomes involved in the inflammatory process. </a:t>
            </a:r>
          </a:p>
          <a:p>
            <a:r>
              <a:rPr lang="en-US" altLang="en-US"/>
              <a:t>Repair of the tissue depends on </a:t>
            </a:r>
          </a:p>
          <a:p>
            <a:r>
              <a:rPr lang="en-US" altLang="en-US"/>
              <a:t>1. 	Severity of injury</a:t>
            </a:r>
          </a:p>
          <a:p>
            <a:r>
              <a:rPr lang="en-US" altLang="en-US"/>
              <a:t>2. 	Host resistance</a:t>
            </a:r>
          </a:p>
          <a:p>
            <a:r>
              <a:rPr lang="en-US" altLang="en-US"/>
              <a:t>Reversible damage </a:t>
            </a:r>
            <a:r>
              <a:rPr lang="en-US" altLang="en-US">
                <a:sym typeface="Wingdings" panose="05000000000000000000" pitchFamily="2" charset="2"/>
              </a:rPr>
              <a:t></a:t>
            </a:r>
            <a:r>
              <a:rPr lang="en-US" altLang="en-US"/>
              <a:t> Repair </a:t>
            </a:r>
          </a:p>
          <a:p>
            <a:r>
              <a:rPr lang="en-US" altLang="en-US"/>
              <a:t>Irreversible damage </a:t>
            </a:r>
            <a:r>
              <a:rPr lang="en-US" altLang="en-US">
                <a:sym typeface="Wingdings" panose="05000000000000000000" pitchFamily="2" charset="2"/>
              </a:rPr>
              <a:t></a:t>
            </a:r>
            <a:r>
              <a:rPr lang="en-US" altLang="en-US"/>
              <a:t> Necrosis</a:t>
            </a:r>
          </a:p>
          <a:p>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a:extLst>
              <a:ext uri="{FF2B5EF4-FFF2-40B4-BE49-F238E27FC236}">
                <a16:creationId xmlns:a16="http://schemas.microsoft.com/office/drawing/2014/main" id="{693DEDBF-0001-418B-EB30-8079E0E34E74}"/>
              </a:ext>
            </a:extLst>
          </p:cNvPr>
          <p:cNvSpPr>
            <a:spLocks noGrp="1"/>
          </p:cNvSpPr>
          <p:nvPr>
            <p:ph idx="1"/>
          </p:nvPr>
        </p:nvSpPr>
        <p:spPr>
          <a:xfrm>
            <a:off x="1981200" y="152400"/>
            <a:ext cx="8458200" cy="6705600"/>
          </a:xfrm>
        </p:spPr>
        <p:txBody>
          <a:bodyPr/>
          <a:lstStyle/>
          <a:p>
            <a:pPr>
              <a:buFontTx/>
              <a:buNone/>
            </a:pPr>
            <a:r>
              <a:rPr lang="en-US" altLang="en-US" b="1"/>
              <a:t>               Stages of Repair</a:t>
            </a:r>
          </a:p>
          <a:p>
            <a:pPr>
              <a:buFontTx/>
              <a:buNone/>
            </a:pPr>
            <a:endParaRPr lang="en-US" altLang="en-US" sz="2400"/>
          </a:p>
          <a:p>
            <a:pPr>
              <a:buFontTx/>
              <a:buNone/>
            </a:pPr>
            <a:r>
              <a:rPr lang="en-US" altLang="en-US" sz="2400"/>
              <a:t>1. 	After organization of the blood clot there is formation of granulation tissue.</a:t>
            </a:r>
          </a:p>
          <a:p>
            <a:pPr>
              <a:buFontTx/>
              <a:buNone/>
            </a:pPr>
            <a:r>
              <a:rPr lang="en-US" altLang="en-US" sz="2400"/>
              <a:t>    During this stage the endothelial loops become canalized by the pressure of the blood allowing new channels for circulation of blood. </a:t>
            </a:r>
          </a:p>
          <a:p>
            <a:pPr>
              <a:buFontTx/>
              <a:buNone/>
            </a:pPr>
            <a:r>
              <a:rPr lang="en-US" altLang="en-US" sz="2400"/>
              <a:t>    Anastomosis of these loops occur forming a rich network of small blood vessels. </a:t>
            </a:r>
          </a:p>
          <a:p>
            <a:r>
              <a:rPr lang="en-US" altLang="en-US" sz="2400"/>
              <a:t>2. 	In the soft tissues, development of scar tissue begins fibroblasts grow along fibrin strands and help to form the protein matrix by laying down collagen fibres. After this both the fibroblast and the capillaries become fewer in number and an avascular fibrous tissue i.e. scar tissue is formed. </a:t>
            </a:r>
          </a:p>
          <a:p>
            <a:pPr>
              <a:buFontTx/>
              <a:buNone/>
            </a:pPr>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a:extLst>
              <a:ext uri="{FF2B5EF4-FFF2-40B4-BE49-F238E27FC236}">
                <a16:creationId xmlns:a16="http://schemas.microsoft.com/office/drawing/2014/main" id="{124F28F5-85AA-F591-24E6-C7738F617564}"/>
              </a:ext>
            </a:extLst>
          </p:cNvPr>
          <p:cNvSpPr>
            <a:spLocks noGrp="1"/>
          </p:cNvSpPr>
          <p:nvPr>
            <p:ph idx="1"/>
          </p:nvPr>
        </p:nvSpPr>
        <p:spPr>
          <a:xfrm>
            <a:off x="1752600" y="152400"/>
            <a:ext cx="8686800" cy="6400800"/>
          </a:xfrm>
        </p:spPr>
        <p:txBody>
          <a:bodyPr/>
          <a:lstStyle/>
          <a:p>
            <a:pPr>
              <a:buFontTx/>
              <a:buNone/>
            </a:pPr>
            <a:r>
              <a:rPr lang="en-US" altLang="en-US" sz="2500"/>
              <a:t>    In bone the process is more complex as soft tissue, has to get converted into hard matrix. </a:t>
            </a:r>
          </a:p>
          <a:p>
            <a:r>
              <a:rPr lang="en-US" altLang="en-US" sz="2500"/>
              <a:t>Bone is composed of protein matrix infiltrated by calcium salts like calcium phosphate Ca(PO</a:t>
            </a:r>
            <a:r>
              <a:rPr lang="en-US" altLang="en-US" sz="2500" baseline="-25000"/>
              <a:t>4</a:t>
            </a:r>
            <a:r>
              <a:rPr lang="en-US" altLang="en-US" sz="2500"/>
              <a:t>)</a:t>
            </a:r>
            <a:r>
              <a:rPr lang="en-US" altLang="en-US" sz="2500" baseline="-25000"/>
              <a:t>2</a:t>
            </a:r>
            <a:r>
              <a:rPr lang="en-US" altLang="en-US" sz="2500"/>
              <a:t> and calcium carbonate Ca(CO</a:t>
            </a:r>
            <a:r>
              <a:rPr lang="en-US" altLang="en-US" sz="2500" baseline="-25000"/>
              <a:t>3</a:t>
            </a:r>
            <a:r>
              <a:rPr lang="en-US" altLang="en-US" sz="2500"/>
              <a:t>)</a:t>
            </a:r>
            <a:r>
              <a:rPr lang="en-US" altLang="en-US" sz="2500" baseline="-25000"/>
              <a:t>3</a:t>
            </a:r>
            <a:r>
              <a:rPr lang="en-US" altLang="en-US" sz="2500"/>
              <a:t>. This protein matrix is formed by osteoblasts. </a:t>
            </a:r>
          </a:p>
          <a:p>
            <a:r>
              <a:rPr lang="en-US" altLang="en-US" sz="2500"/>
              <a:t>Surrounding the matrix is a fluid subsaturated with calcium salts. The osteoblasts produce alkaline phosphatase which help in forming Ca(PO</a:t>
            </a:r>
            <a:r>
              <a:rPr lang="en-US" altLang="en-US" sz="2500" baseline="-25000"/>
              <a:t>4</a:t>
            </a:r>
            <a:r>
              <a:rPr lang="en-US" altLang="en-US" sz="2500"/>
              <a:t>)</a:t>
            </a:r>
            <a:r>
              <a:rPr lang="en-US" altLang="en-US" sz="2500" baseline="-25000"/>
              <a:t>2</a:t>
            </a:r>
            <a:r>
              <a:rPr lang="en-US" altLang="en-US" sz="2500"/>
              <a:t> which gets precipitated as matrix. </a:t>
            </a:r>
          </a:p>
          <a:p>
            <a:r>
              <a:rPr lang="en-US" altLang="en-US" sz="2500"/>
              <a:t>There areas or islands in which the Ca(PO</a:t>
            </a:r>
            <a:r>
              <a:rPr lang="en-US" altLang="en-US" sz="2500" baseline="-25000"/>
              <a:t>4</a:t>
            </a:r>
            <a:r>
              <a:rPr lang="en-US" altLang="en-US" sz="2500"/>
              <a:t>)</a:t>
            </a:r>
            <a:r>
              <a:rPr lang="en-US" altLang="en-US" sz="2500" baseline="-25000"/>
              <a:t>2</a:t>
            </a:r>
            <a:r>
              <a:rPr lang="en-US" altLang="en-US" sz="2500"/>
              <a:t> is precipitated unite to form spongy trabecular. </a:t>
            </a:r>
          </a:p>
          <a:p>
            <a:r>
              <a:rPr lang="en-US" altLang="en-US" sz="2500"/>
              <a:t>Repair always proceeds from periphery towards the center </a:t>
            </a:r>
          </a:p>
          <a:p>
            <a:r>
              <a:rPr lang="en-US" altLang="en-US" sz="2500"/>
              <a:t>Therefore to summarise. Granulation tissue------- fibrous connective tissue ----- bone.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B09F0889-348A-226E-C40E-B90F6CBCAC4D}"/>
              </a:ext>
            </a:extLst>
          </p:cNvPr>
          <p:cNvSpPr>
            <a:spLocks noGrp="1" noChangeArrowheads="1"/>
          </p:cNvSpPr>
          <p:nvPr>
            <p:ph type="title"/>
          </p:nvPr>
        </p:nvSpPr>
        <p:spPr/>
        <p:txBody>
          <a:bodyPr/>
          <a:lstStyle/>
          <a:p>
            <a:pPr eaLnBrk="1" hangingPunct="1"/>
            <a:r>
              <a:rPr lang="en-US" altLang="en-US" dirty="0"/>
              <a:t>Endodontic Implications</a:t>
            </a:r>
          </a:p>
        </p:txBody>
      </p:sp>
      <p:sp>
        <p:nvSpPr>
          <p:cNvPr id="28675" name="Rectangle 3">
            <a:extLst>
              <a:ext uri="{FF2B5EF4-FFF2-40B4-BE49-F238E27FC236}">
                <a16:creationId xmlns:a16="http://schemas.microsoft.com/office/drawing/2014/main" id="{040D3008-42C8-BA22-6EEA-253AC7ACE915}"/>
              </a:ext>
            </a:extLst>
          </p:cNvPr>
          <p:cNvSpPr>
            <a:spLocks noGrp="1" noChangeArrowheads="1"/>
          </p:cNvSpPr>
          <p:nvPr>
            <p:ph type="body" idx="1"/>
          </p:nvPr>
        </p:nvSpPr>
        <p:spPr/>
        <p:txBody>
          <a:bodyPr/>
          <a:lstStyle/>
          <a:p>
            <a:pPr eaLnBrk="1" hangingPunct="1">
              <a:buFontTx/>
              <a:buNone/>
            </a:pPr>
            <a:r>
              <a:rPr lang="en-US" altLang="en-US" b="1" dirty="0"/>
              <a:t>Reaction of PR tissue to </a:t>
            </a:r>
          </a:p>
          <a:p>
            <a:pPr eaLnBrk="1" hangingPunct="1">
              <a:buFontTx/>
              <a:buNone/>
            </a:pPr>
            <a:r>
              <a:rPr lang="en-US" altLang="en-US" b="1" dirty="0"/>
              <a:t>Noxious products of tissue necrosis</a:t>
            </a:r>
          </a:p>
          <a:p>
            <a:pPr eaLnBrk="1" hangingPunct="1">
              <a:buFontTx/>
              <a:buNone/>
            </a:pPr>
            <a:r>
              <a:rPr lang="en-US" altLang="en-US" b="1" dirty="0"/>
              <a:t>Bacterial product </a:t>
            </a:r>
          </a:p>
          <a:p>
            <a:pPr eaLnBrk="1" hangingPunct="1">
              <a:buFontTx/>
              <a:buNone/>
            </a:pPr>
            <a:r>
              <a:rPr lang="en-US" altLang="en-US" b="1" dirty="0"/>
              <a:t>Antigenic agents from the RC </a:t>
            </a:r>
          </a:p>
          <a:p>
            <a:pPr eaLnBrk="1" hangingPunct="1">
              <a:buFontTx/>
              <a:buNone/>
            </a:pPr>
            <a:r>
              <a:rPr lang="en-US" altLang="en-US" b="1" dirty="0"/>
              <a:t>HAS BEEN DESCRIBED BY</a:t>
            </a:r>
          </a:p>
          <a:p>
            <a:pPr eaLnBrk="1" hangingPunct="1">
              <a:buFontTx/>
              <a:buNone/>
            </a:pPr>
            <a:r>
              <a:rPr lang="en-US" altLang="en-US" b="1" dirty="0"/>
              <a:t>FISH – </a:t>
            </a:r>
            <a:r>
              <a:rPr lang="en-US" altLang="en-US" dirty="0"/>
              <a:t>described the reaction of </a:t>
            </a:r>
            <a:r>
              <a:rPr lang="en-US" altLang="en-US" dirty="0" err="1"/>
              <a:t>periradicular</a:t>
            </a:r>
            <a:r>
              <a:rPr lang="en-US" altLang="en-US" dirty="0"/>
              <a:t> tissue to noxious stimuli , bacterial products , antigens.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C7C0C7E-97BB-A6F0-0946-7E37F30ACCBB}"/>
              </a:ext>
            </a:extLst>
          </p:cNvPr>
          <p:cNvSpPr>
            <a:spLocks noGrp="1" noChangeArrowheads="1"/>
          </p:cNvSpPr>
          <p:nvPr>
            <p:ph type="title"/>
          </p:nvPr>
        </p:nvSpPr>
        <p:spPr/>
        <p:txBody>
          <a:bodyPr/>
          <a:lstStyle/>
          <a:p>
            <a:pPr eaLnBrk="1" hangingPunct="1"/>
            <a:endParaRPr lang="en-US" altLang="en-US"/>
          </a:p>
        </p:txBody>
      </p:sp>
      <p:sp>
        <p:nvSpPr>
          <p:cNvPr id="29699" name="Rectangle 3">
            <a:extLst>
              <a:ext uri="{FF2B5EF4-FFF2-40B4-BE49-F238E27FC236}">
                <a16:creationId xmlns:a16="http://schemas.microsoft.com/office/drawing/2014/main" id="{A28E1A30-CF69-21BB-C480-00EB1540F597}"/>
              </a:ext>
            </a:extLst>
          </p:cNvPr>
          <p:cNvSpPr>
            <a:spLocks noGrp="1" noChangeArrowheads="1"/>
          </p:cNvSpPr>
          <p:nvPr>
            <p:ph type="body" idx="1"/>
          </p:nvPr>
        </p:nvSpPr>
        <p:spPr/>
        <p:txBody>
          <a:bodyPr/>
          <a:lstStyle/>
          <a:p>
            <a:pPr eaLnBrk="1" hangingPunct="1">
              <a:buFontTx/>
              <a:buNone/>
            </a:pPr>
            <a:r>
              <a:rPr lang="en-US" altLang="en-US" b="1"/>
              <a:t>A. Zone of infection- </a:t>
            </a:r>
            <a:r>
              <a:rPr lang="en-US" altLang="en-US"/>
              <a:t>PMNs .</a:t>
            </a:r>
          </a:p>
          <a:p>
            <a:pPr eaLnBrk="1" hangingPunct="1">
              <a:buFontTx/>
              <a:buNone/>
            </a:pPr>
            <a:r>
              <a:rPr lang="en-US" altLang="en-US"/>
              <a:t> infection takes the center of</a:t>
            </a:r>
          </a:p>
          <a:p>
            <a:pPr eaLnBrk="1" hangingPunct="1">
              <a:buFontTx/>
              <a:buNone/>
            </a:pPr>
            <a:r>
              <a:rPr lang="en-US" altLang="en-US"/>
              <a:t>the lesion, &amp; microorg are </a:t>
            </a:r>
          </a:p>
          <a:p>
            <a:pPr eaLnBrk="1" hangingPunct="1">
              <a:buFontTx/>
              <a:buNone/>
            </a:pPr>
            <a:r>
              <a:rPr lang="en-US" altLang="en-US"/>
              <a:t>only in that area.</a:t>
            </a:r>
          </a:p>
        </p:txBody>
      </p:sp>
      <p:pic>
        <p:nvPicPr>
          <p:cNvPr id="29700" name="Picture 5" descr="DSCN6801">
            <a:extLst>
              <a:ext uri="{FF2B5EF4-FFF2-40B4-BE49-F238E27FC236}">
                <a16:creationId xmlns:a16="http://schemas.microsoft.com/office/drawing/2014/main" id="{5FFA34BF-E90E-75A0-1D9C-1930373FA6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134" r="42908" b="18323"/>
          <a:stretch>
            <a:fillRect/>
          </a:stretch>
        </p:blipFill>
        <p:spPr bwMode="auto">
          <a:xfrm>
            <a:off x="7620000" y="1371600"/>
            <a:ext cx="2743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4DBB3912-888A-0F22-0806-1E1B61EBF397}"/>
              </a:ext>
            </a:extLst>
          </p:cNvPr>
          <p:cNvSpPr>
            <a:spLocks noGrp="1"/>
          </p:cNvSpPr>
          <p:nvPr>
            <p:ph type="title"/>
          </p:nvPr>
        </p:nvSpPr>
        <p:spPr/>
        <p:txBody>
          <a:bodyPr/>
          <a:lstStyle/>
          <a:p>
            <a:r>
              <a:rPr lang="en-US" altLang="en-US"/>
              <a:t>Contents</a:t>
            </a:r>
          </a:p>
        </p:txBody>
      </p:sp>
      <p:sp>
        <p:nvSpPr>
          <p:cNvPr id="3075" name="Content Placeholder 2">
            <a:extLst>
              <a:ext uri="{FF2B5EF4-FFF2-40B4-BE49-F238E27FC236}">
                <a16:creationId xmlns:a16="http://schemas.microsoft.com/office/drawing/2014/main" id="{0A8742D2-078D-710E-9AB1-83720991243A}"/>
              </a:ext>
            </a:extLst>
          </p:cNvPr>
          <p:cNvSpPr>
            <a:spLocks noGrp="1"/>
          </p:cNvSpPr>
          <p:nvPr>
            <p:ph idx="1"/>
          </p:nvPr>
        </p:nvSpPr>
        <p:spPr/>
        <p:txBody>
          <a:bodyPr>
            <a:normAutofit fontScale="92500" lnSpcReduction="10000"/>
          </a:bodyPr>
          <a:lstStyle/>
          <a:p>
            <a:r>
              <a:rPr lang="en-US" altLang="en-US" sz="2400"/>
              <a:t>INTRODUCTION</a:t>
            </a:r>
          </a:p>
          <a:p>
            <a:r>
              <a:rPr lang="en-US" altLang="en-US" sz="2400"/>
              <a:t>INFLAMMATION</a:t>
            </a:r>
          </a:p>
          <a:p>
            <a:r>
              <a:rPr lang="en-US" altLang="en-US" sz="2400"/>
              <a:t>Definition</a:t>
            </a:r>
          </a:p>
          <a:p>
            <a:r>
              <a:rPr lang="en-US" altLang="en-US" sz="2400"/>
              <a:t>Causes</a:t>
            </a:r>
          </a:p>
          <a:p>
            <a:r>
              <a:rPr lang="en-US" altLang="en-US" sz="2400"/>
              <a:t>Signs and Symptoms</a:t>
            </a:r>
          </a:p>
          <a:p>
            <a:r>
              <a:rPr lang="en-US" altLang="en-US" sz="2400"/>
              <a:t>Cells of inflammation</a:t>
            </a:r>
          </a:p>
          <a:p>
            <a:r>
              <a:rPr lang="en-US" altLang="en-US" sz="2400"/>
              <a:t>Inflammatory process</a:t>
            </a:r>
          </a:p>
          <a:p>
            <a:r>
              <a:rPr lang="en-US" altLang="en-US" sz="2400"/>
              <a:t>Tissue change</a:t>
            </a:r>
          </a:p>
          <a:p>
            <a:r>
              <a:rPr lang="en-US" altLang="en-US" sz="2400"/>
              <a:t>Periradicular manifestation</a:t>
            </a:r>
          </a:p>
          <a:p>
            <a:r>
              <a:rPr lang="en-US" altLang="en-US" sz="2400"/>
              <a:t>Repair</a:t>
            </a:r>
          </a:p>
          <a:p>
            <a:r>
              <a:rPr lang="en-US" altLang="en-US" sz="2400"/>
              <a:t>ENDODONTIC IMPLICATION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0FC022C7-A932-3839-7A8C-2C485696E223}"/>
              </a:ext>
            </a:extLst>
          </p:cNvPr>
          <p:cNvSpPr>
            <a:spLocks noGrp="1" noChangeArrowheads="1"/>
          </p:cNvSpPr>
          <p:nvPr>
            <p:ph type="title"/>
          </p:nvPr>
        </p:nvSpPr>
        <p:spPr/>
        <p:txBody>
          <a:bodyPr/>
          <a:lstStyle/>
          <a:p>
            <a:pPr eaLnBrk="1" hangingPunct="1"/>
            <a:endParaRPr lang="en-US" altLang="en-US"/>
          </a:p>
        </p:txBody>
      </p:sp>
      <p:sp>
        <p:nvSpPr>
          <p:cNvPr id="30723" name="Rectangle 3">
            <a:extLst>
              <a:ext uri="{FF2B5EF4-FFF2-40B4-BE49-F238E27FC236}">
                <a16:creationId xmlns:a16="http://schemas.microsoft.com/office/drawing/2014/main" id="{5ECA7D59-7782-6951-DBEA-6271BF5B8905}"/>
              </a:ext>
            </a:extLst>
          </p:cNvPr>
          <p:cNvSpPr>
            <a:spLocks noGrp="1" noChangeArrowheads="1"/>
          </p:cNvSpPr>
          <p:nvPr>
            <p:ph type="body" idx="1"/>
          </p:nvPr>
        </p:nvSpPr>
        <p:spPr/>
        <p:txBody>
          <a:bodyPr/>
          <a:lstStyle/>
          <a:p>
            <a:pPr eaLnBrk="1" hangingPunct="1">
              <a:buFontTx/>
              <a:buNone/>
            </a:pPr>
            <a:r>
              <a:rPr lang="en-US" altLang="en-US" b="1"/>
              <a:t>B. Zone of contamination-</a:t>
            </a:r>
          </a:p>
          <a:p>
            <a:pPr eaLnBrk="1" hangingPunct="1">
              <a:buFontTx/>
              <a:buNone/>
            </a:pPr>
            <a:r>
              <a:rPr lang="en-US" altLang="en-US"/>
              <a:t>Round cell infiltration around the cental zone.</a:t>
            </a:r>
          </a:p>
          <a:p>
            <a:pPr eaLnBrk="1" hangingPunct="1">
              <a:buFontTx/>
              <a:buNone/>
            </a:pPr>
            <a:r>
              <a:rPr lang="en-US" altLang="en-US"/>
              <a:t>Cellular destruction from the</a:t>
            </a:r>
          </a:p>
          <a:p>
            <a:pPr eaLnBrk="1" hangingPunct="1">
              <a:buFontTx/>
              <a:buNone/>
            </a:pPr>
            <a:r>
              <a:rPr lang="en-US" altLang="en-US"/>
              <a:t> bacterial toxins from the </a:t>
            </a:r>
          </a:p>
          <a:p>
            <a:pPr eaLnBrk="1" hangingPunct="1">
              <a:buFontTx/>
              <a:buNone/>
            </a:pPr>
            <a:r>
              <a:rPr lang="en-US" altLang="en-US"/>
              <a:t>central zone.</a:t>
            </a:r>
          </a:p>
          <a:p>
            <a:pPr eaLnBrk="1" hangingPunct="1">
              <a:buFontTx/>
              <a:buNone/>
            </a:pPr>
            <a:r>
              <a:rPr lang="en-US" altLang="en-US"/>
              <a:t>Lymphocytes were prevalent </a:t>
            </a:r>
          </a:p>
          <a:p>
            <a:pPr eaLnBrk="1" hangingPunct="1">
              <a:buFontTx/>
              <a:buNone/>
            </a:pPr>
            <a:endParaRPr lang="en-US" altLang="en-US"/>
          </a:p>
        </p:txBody>
      </p:sp>
      <p:pic>
        <p:nvPicPr>
          <p:cNvPr id="30724" name="Picture 4" descr="DSCN6801">
            <a:extLst>
              <a:ext uri="{FF2B5EF4-FFF2-40B4-BE49-F238E27FC236}">
                <a16:creationId xmlns:a16="http://schemas.microsoft.com/office/drawing/2014/main" id="{37E4776A-1438-440D-B49B-E9396E6C9D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134" r="42908" b="18323"/>
          <a:stretch>
            <a:fillRect/>
          </a:stretch>
        </p:blipFill>
        <p:spPr bwMode="auto">
          <a:xfrm>
            <a:off x="7620000" y="1371600"/>
            <a:ext cx="2743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6FF5052-A776-0901-511F-6FAA41993DB1}"/>
              </a:ext>
            </a:extLst>
          </p:cNvPr>
          <p:cNvSpPr>
            <a:spLocks noGrp="1" noChangeArrowheads="1"/>
          </p:cNvSpPr>
          <p:nvPr>
            <p:ph type="title"/>
          </p:nvPr>
        </p:nvSpPr>
        <p:spPr/>
        <p:txBody>
          <a:bodyPr/>
          <a:lstStyle/>
          <a:p>
            <a:pPr eaLnBrk="1" hangingPunct="1"/>
            <a:endParaRPr lang="en-US" altLang="en-US"/>
          </a:p>
        </p:txBody>
      </p:sp>
      <p:sp>
        <p:nvSpPr>
          <p:cNvPr id="31747" name="Rectangle 3">
            <a:extLst>
              <a:ext uri="{FF2B5EF4-FFF2-40B4-BE49-F238E27FC236}">
                <a16:creationId xmlns:a16="http://schemas.microsoft.com/office/drawing/2014/main" id="{93BF3FD0-7A04-5409-9AD2-8F936FC95FCB}"/>
              </a:ext>
            </a:extLst>
          </p:cNvPr>
          <p:cNvSpPr>
            <a:spLocks noGrp="1" noChangeArrowheads="1"/>
          </p:cNvSpPr>
          <p:nvPr>
            <p:ph type="body" idx="1"/>
          </p:nvPr>
        </p:nvSpPr>
        <p:spPr/>
        <p:txBody>
          <a:bodyPr/>
          <a:lstStyle/>
          <a:p>
            <a:pPr eaLnBrk="1" hangingPunct="1">
              <a:lnSpc>
                <a:spcPct val="90000"/>
              </a:lnSpc>
              <a:buFontTx/>
              <a:buNone/>
            </a:pPr>
            <a:r>
              <a:rPr lang="en-US" altLang="en-US" b="1"/>
              <a:t>C. Zone of irritation-</a:t>
            </a:r>
          </a:p>
          <a:p>
            <a:pPr eaLnBrk="1" hangingPunct="1">
              <a:lnSpc>
                <a:spcPct val="90000"/>
              </a:lnSpc>
            </a:pPr>
            <a:r>
              <a:rPr lang="en-US" altLang="en-US"/>
              <a:t>Macrophages &amp; osteoblasts</a:t>
            </a:r>
          </a:p>
          <a:p>
            <a:pPr eaLnBrk="1" hangingPunct="1">
              <a:lnSpc>
                <a:spcPct val="90000"/>
              </a:lnSpc>
            </a:pPr>
            <a:r>
              <a:rPr lang="en-US" altLang="en-US"/>
              <a:t>Osteoclasts attacked the </a:t>
            </a:r>
          </a:p>
          <a:p>
            <a:pPr eaLnBrk="1" hangingPunct="1">
              <a:lnSpc>
                <a:spcPct val="90000"/>
              </a:lnSpc>
              <a:buFontTx/>
              <a:buNone/>
            </a:pPr>
            <a:r>
              <a:rPr lang="en-US" altLang="en-US"/>
              <a:t>bone tissue </a:t>
            </a:r>
          </a:p>
          <a:p>
            <a:pPr eaLnBrk="1" hangingPunct="1">
              <a:lnSpc>
                <a:spcPct val="90000"/>
              </a:lnSpc>
            </a:pPr>
            <a:r>
              <a:rPr lang="en-US" altLang="en-US"/>
              <a:t>Open the gap in the bone</a:t>
            </a:r>
          </a:p>
          <a:p>
            <a:pPr eaLnBrk="1" hangingPunct="1">
              <a:lnSpc>
                <a:spcPct val="90000"/>
              </a:lnSpc>
              <a:buFontTx/>
              <a:buNone/>
            </a:pPr>
            <a:r>
              <a:rPr lang="en-US" altLang="en-US"/>
              <a:t> all around the center </a:t>
            </a:r>
          </a:p>
          <a:p>
            <a:pPr eaLnBrk="1" hangingPunct="1">
              <a:lnSpc>
                <a:spcPct val="90000"/>
              </a:lnSpc>
              <a:buFontTx/>
              <a:buNone/>
            </a:pPr>
            <a:r>
              <a:rPr lang="en-US" altLang="en-US"/>
              <a:t>of the lesion </a:t>
            </a:r>
          </a:p>
          <a:p>
            <a:pPr eaLnBrk="1" hangingPunct="1">
              <a:lnSpc>
                <a:spcPct val="90000"/>
              </a:lnSpc>
            </a:pPr>
            <a:r>
              <a:rPr lang="en-US" altLang="en-US"/>
              <a:t>Filled with PMNs </a:t>
            </a:r>
          </a:p>
          <a:p>
            <a:pPr eaLnBrk="1" hangingPunct="1">
              <a:lnSpc>
                <a:spcPct val="90000"/>
              </a:lnSpc>
              <a:buFontTx/>
              <a:buNone/>
            </a:pPr>
            <a:endParaRPr lang="en-US" altLang="en-US"/>
          </a:p>
          <a:p>
            <a:pPr eaLnBrk="1" hangingPunct="1">
              <a:lnSpc>
                <a:spcPct val="90000"/>
              </a:lnSpc>
              <a:buFontTx/>
              <a:buNone/>
            </a:pPr>
            <a:endParaRPr lang="en-US" altLang="en-US"/>
          </a:p>
        </p:txBody>
      </p:sp>
      <p:pic>
        <p:nvPicPr>
          <p:cNvPr id="31748" name="Picture 4" descr="DSCN6801">
            <a:extLst>
              <a:ext uri="{FF2B5EF4-FFF2-40B4-BE49-F238E27FC236}">
                <a16:creationId xmlns:a16="http://schemas.microsoft.com/office/drawing/2014/main" id="{70660C5F-0511-CB83-3053-C8F4077210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134" r="42908" b="18323"/>
          <a:stretch>
            <a:fillRect/>
          </a:stretch>
        </p:blipFill>
        <p:spPr bwMode="auto">
          <a:xfrm>
            <a:off x="7620000" y="1371600"/>
            <a:ext cx="2743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EB7687BE-A519-F7FB-BAE8-CABDB45F705B}"/>
              </a:ext>
            </a:extLst>
          </p:cNvPr>
          <p:cNvSpPr>
            <a:spLocks noGrp="1" noChangeArrowheads="1"/>
          </p:cNvSpPr>
          <p:nvPr>
            <p:ph type="body" idx="1"/>
          </p:nvPr>
        </p:nvSpPr>
        <p:spPr>
          <a:xfrm>
            <a:off x="1828800" y="304801"/>
            <a:ext cx="8382000" cy="5821363"/>
          </a:xfrm>
        </p:spPr>
        <p:txBody>
          <a:bodyPr/>
          <a:lstStyle/>
          <a:p>
            <a:pPr eaLnBrk="1" hangingPunct="1">
              <a:buFontTx/>
              <a:buNone/>
            </a:pPr>
            <a:r>
              <a:rPr lang="en-US" altLang="en-US" b="1"/>
              <a:t>D. Zone of stimulation-</a:t>
            </a:r>
          </a:p>
          <a:p>
            <a:pPr eaLnBrk="1" hangingPunct="1">
              <a:buFontTx/>
              <a:buNone/>
            </a:pPr>
            <a:r>
              <a:rPr lang="en-US" altLang="en-US"/>
              <a:t>Fibroblasts &amp; osteoblasts</a:t>
            </a:r>
          </a:p>
          <a:p>
            <a:pPr eaLnBrk="1" hangingPunct="1">
              <a:buFontTx/>
              <a:buNone/>
            </a:pPr>
            <a:r>
              <a:rPr lang="en-US" altLang="en-US"/>
              <a:t>Toxins are mild to act as </a:t>
            </a:r>
          </a:p>
          <a:p>
            <a:pPr eaLnBrk="1" hangingPunct="1">
              <a:buFontTx/>
              <a:buNone/>
            </a:pPr>
            <a:r>
              <a:rPr lang="en-US" altLang="en-US"/>
              <a:t>     stimulants</a:t>
            </a:r>
          </a:p>
          <a:p>
            <a:pPr eaLnBrk="1" hangingPunct="1">
              <a:buFontTx/>
              <a:buNone/>
            </a:pPr>
            <a:r>
              <a:rPr lang="en-US" altLang="en-US" b="1"/>
              <a:t> </a:t>
            </a:r>
          </a:p>
        </p:txBody>
      </p:sp>
      <p:pic>
        <p:nvPicPr>
          <p:cNvPr id="32771" name="Picture 4" descr="DSCN6801">
            <a:extLst>
              <a:ext uri="{FF2B5EF4-FFF2-40B4-BE49-F238E27FC236}">
                <a16:creationId xmlns:a16="http://schemas.microsoft.com/office/drawing/2014/main" id="{CE946965-0116-1718-272A-B50B9E8E33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134" r="42908" b="18323"/>
          <a:stretch>
            <a:fillRect/>
          </a:stretch>
        </p:blipFill>
        <p:spPr bwMode="auto">
          <a:xfrm>
            <a:off x="7620000" y="1600200"/>
            <a:ext cx="2743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9FE32F00-BDF7-39C0-70CB-201156586A97}"/>
              </a:ext>
            </a:extLst>
          </p:cNvPr>
          <p:cNvSpPr>
            <a:spLocks noGrp="1" noChangeArrowheads="1"/>
          </p:cNvSpPr>
          <p:nvPr>
            <p:ph type="body" idx="1"/>
          </p:nvPr>
        </p:nvSpPr>
        <p:spPr>
          <a:xfrm>
            <a:off x="1752600" y="228601"/>
            <a:ext cx="8458200" cy="5897563"/>
          </a:xfrm>
        </p:spPr>
        <p:txBody>
          <a:bodyPr/>
          <a:lstStyle/>
          <a:p>
            <a:pPr eaLnBrk="1" hangingPunct="1"/>
            <a:r>
              <a:rPr lang="en-US" altLang="en-US"/>
              <a:t>The root canal is the seat of infection </a:t>
            </a:r>
          </a:p>
          <a:p>
            <a:pPr eaLnBrk="1" hangingPunct="1"/>
            <a:r>
              <a:rPr lang="en-US" altLang="en-US"/>
              <a:t>Microorg in the RC  are not motile but travel down in the periapical area by proliferation&amp; toxic by products.</a:t>
            </a:r>
          </a:p>
          <a:p>
            <a:pPr eaLnBrk="1" hangingPunct="1"/>
            <a:r>
              <a:rPr lang="en-US" altLang="en-US"/>
              <a:t>When the organisms are sufficiently virulent &amp; over whlem the defence mechanism a periradicular lesion results.</a:t>
            </a:r>
          </a:p>
          <a:p>
            <a:pPr eaLnBrk="1" hangingPunct="1"/>
            <a:r>
              <a:rPr lang="en-US" altLang="en-US"/>
              <a:t>PMNs destroy the organisms as soon as they enter the lesion                     chronic abscess.</a:t>
            </a:r>
          </a:p>
          <a:p>
            <a:pPr eaLnBrk="1" hangingPunct="1"/>
            <a:endParaRPr lang="en-US" altLang="en-US"/>
          </a:p>
        </p:txBody>
      </p:sp>
      <p:sp>
        <p:nvSpPr>
          <p:cNvPr id="33795" name="Line 4">
            <a:extLst>
              <a:ext uri="{FF2B5EF4-FFF2-40B4-BE49-F238E27FC236}">
                <a16:creationId xmlns:a16="http://schemas.microsoft.com/office/drawing/2014/main" id="{260E0452-5388-E17E-1CE0-DAD7E3D454EF}"/>
              </a:ext>
            </a:extLst>
          </p:cNvPr>
          <p:cNvSpPr>
            <a:spLocks noChangeShapeType="1"/>
          </p:cNvSpPr>
          <p:nvPr/>
        </p:nvSpPr>
        <p:spPr bwMode="auto">
          <a:xfrm>
            <a:off x="5867400" y="4724400"/>
            <a:ext cx="1447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06D96790-9DA7-A6D8-4863-5F70EF257321}"/>
              </a:ext>
            </a:extLst>
          </p:cNvPr>
          <p:cNvSpPr>
            <a:spLocks noGrp="1" noChangeArrowheads="1"/>
          </p:cNvSpPr>
          <p:nvPr>
            <p:ph type="body" idx="1"/>
          </p:nvPr>
        </p:nvSpPr>
        <p:spPr>
          <a:xfrm>
            <a:off x="1752600" y="228601"/>
            <a:ext cx="8458200" cy="5897563"/>
          </a:xfrm>
        </p:spPr>
        <p:txBody>
          <a:bodyPr/>
          <a:lstStyle/>
          <a:p>
            <a:pPr eaLnBrk="1" hangingPunct="1">
              <a:buFontTx/>
              <a:buNone/>
            </a:pPr>
            <a:r>
              <a:rPr lang="en-US" altLang="en-US"/>
              <a:t>The toxic products of microorg.</a:t>
            </a:r>
          </a:p>
          <a:p>
            <a:pPr eaLnBrk="1" hangingPunct="1">
              <a:buFontTx/>
              <a:buNone/>
            </a:pPr>
            <a:endParaRPr lang="en-US" altLang="en-US"/>
          </a:p>
          <a:p>
            <a:pPr eaLnBrk="1" hangingPunct="1">
              <a:buFontTx/>
              <a:buNone/>
            </a:pPr>
            <a:endParaRPr lang="en-US" altLang="en-US"/>
          </a:p>
          <a:p>
            <a:pPr eaLnBrk="1" hangingPunct="1">
              <a:buFontTx/>
              <a:buNone/>
            </a:pPr>
            <a:r>
              <a:rPr lang="en-US" altLang="en-US"/>
              <a:t>Irritating to the periradicular tissue &amp; </a:t>
            </a:r>
          </a:p>
          <a:p>
            <a:pPr eaLnBrk="1" hangingPunct="1">
              <a:buFontTx/>
              <a:buNone/>
            </a:pPr>
            <a:r>
              <a:rPr lang="en-US" altLang="en-US"/>
              <a:t>With proteolytic emzymes </a:t>
            </a:r>
          </a:p>
          <a:p>
            <a:pPr eaLnBrk="1" hangingPunct="1">
              <a:buFontTx/>
              <a:buNone/>
            </a:pPr>
            <a:endParaRPr lang="en-US" altLang="en-US"/>
          </a:p>
          <a:p>
            <a:pPr eaLnBrk="1" hangingPunct="1">
              <a:buFontTx/>
              <a:buNone/>
            </a:pPr>
            <a:endParaRPr lang="en-US" altLang="en-US"/>
          </a:p>
          <a:p>
            <a:pPr eaLnBrk="1" hangingPunct="1">
              <a:buFontTx/>
              <a:buNone/>
            </a:pPr>
            <a:r>
              <a:rPr lang="en-US" altLang="en-US"/>
              <a:t>Released by the  dead PMNs                     </a:t>
            </a:r>
          </a:p>
          <a:p>
            <a:pPr eaLnBrk="1" hangingPunct="1">
              <a:buFontTx/>
              <a:buNone/>
            </a:pPr>
            <a:r>
              <a:rPr lang="en-US" altLang="en-US"/>
              <a:t> </a:t>
            </a:r>
          </a:p>
          <a:p>
            <a:pPr eaLnBrk="1" hangingPunct="1">
              <a:buFontTx/>
              <a:buNone/>
            </a:pPr>
            <a:r>
              <a:rPr lang="en-US" altLang="en-US"/>
              <a:t>                  pus formation </a:t>
            </a:r>
          </a:p>
          <a:p>
            <a:pPr eaLnBrk="1" hangingPunct="1">
              <a:buFontTx/>
              <a:buNone/>
            </a:pPr>
            <a:endParaRPr lang="en-US" altLang="en-US"/>
          </a:p>
        </p:txBody>
      </p:sp>
      <p:sp>
        <p:nvSpPr>
          <p:cNvPr id="34819" name="Line 5">
            <a:extLst>
              <a:ext uri="{FF2B5EF4-FFF2-40B4-BE49-F238E27FC236}">
                <a16:creationId xmlns:a16="http://schemas.microsoft.com/office/drawing/2014/main" id="{861FD85E-20B4-48F8-B137-88DE71DBBFFA}"/>
              </a:ext>
            </a:extLst>
          </p:cNvPr>
          <p:cNvSpPr>
            <a:spLocks noChangeShapeType="1"/>
          </p:cNvSpPr>
          <p:nvPr/>
        </p:nvSpPr>
        <p:spPr bwMode="auto">
          <a:xfrm>
            <a:off x="4267200" y="8382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34820" name="Line 6">
            <a:extLst>
              <a:ext uri="{FF2B5EF4-FFF2-40B4-BE49-F238E27FC236}">
                <a16:creationId xmlns:a16="http://schemas.microsoft.com/office/drawing/2014/main" id="{268A070C-FE0A-BE5F-00F5-9DD9385A8C28}"/>
              </a:ext>
            </a:extLst>
          </p:cNvPr>
          <p:cNvSpPr>
            <a:spLocks noChangeShapeType="1"/>
          </p:cNvSpPr>
          <p:nvPr/>
        </p:nvSpPr>
        <p:spPr bwMode="auto">
          <a:xfrm>
            <a:off x="4267200" y="32766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34821" name="Line 8">
            <a:extLst>
              <a:ext uri="{FF2B5EF4-FFF2-40B4-BE49-F238E27FC236}">
                <a16:creationId xmlns:a16="http://schemas.microsoft.com/office/drawing/2014/main" id="{5F8F8C48-538A-495C-E799-4EC2D14E3FFB}"/>
              </a:ext>
            </a:extLst>
          </p:cNvPr>
          <p:cNvSpPr>
            <a:spLocks noChangeShapeType="1"/>
          </p:cNvSpPr>
          <p:nvPr/>
        </p:nvSpPr>
        <p:spPr bwMode="auto">
          <a:xfrm>
            <a:off x="4343400" y="48006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a:extLst>
              <a:ext uri="{FF2B5EF4-FFF2-40B4-BE49-F238E27FC236}">
                <a16:creationId xmlns:a16="http://schemas.microsoft.com/office/drawing/2014/main" id="{413BA421-660B-A10D-66EF-12F8274729BF}"/>
              </a:ext>
            </a:extLst>
          </p:cNvPr>
          <p:cNvSpPr>
            <a:spLocks noGrp="1" noChangeArrowheads="1"/>
          </p:cNvSpPr>
          <p:nvPr>
            <p:ph type="body" idx="1"/>
          </p:nvPr>
        </p:nvSpPr>
        <p:spPr/>
        <p:txBody>
          <a:bodyPr/>
          <a:lstStyle/>
          <a:p>
            <a:pPr eaLnBrk="1" hangingPunct="1"/>
            <a:r>
              <a:rPr lang="en-US" altLang="en-US"/>
              <a:t>When the RC is treated &amp; the reservoir of the bacteria has been eliminated &amp; obturation is done thoroughly, the destroyed bone undergoes repair.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4">
            <a:extLst>
              <a:ext uri="{FF2B5EF4-FFF2-40B4-BE49-F238E27FC236}">
                <a16:creationId xmlns:a16="http://schemas.microsoft.com/office/drawing/2014/main" id="{6CC122BD-C649-1144-386B-6A5D63EB716C}"/>
              </a:ext>
            </a:extLst>
          </p:cNvPr>
          <p:cNvSpPr>
            <a:spLocks noChangeArrowheads="1"/>
          </p:cNvSpPr>
          <p:nvPr/>
        </p:nvSpPr>
        <p:spPr bwMode="auto">
          <a:xfrm>
            <a:off x="4573589" y="263526"/>
            <a:ext cx="30432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en-US" altLang="en-US" sz="2800" dirty="0">
                <a:solidFill>
                  <a:srgbClr val="000099"/>
                </a:solidFill>
                <a:latin typeface="Times New Roman" panose="02020603050405020304" pitchFamily="18" charset="0"/>
              </a:rPr>
              <a:t>  </a:t>
            </a:r>
            <a:r>
              <a:rPr lang="en-US" altLang="en-US" sz="1800" dirty="0">
                <a:solidFill>
                  <a:srgbClr val="FF0000"/>
                </a:solidFill>
                <a:latin typeface="Times New Roman" panose="02020603050405020304" pitchFamily="18" charset="0"/>
              </a:rPr>
              <a:t>TAKE HOME MESSAGE</a:t>
            </a:r>
          </a:p>
        </p:txBody>
      </p:sp>
      <p:sp>
        <p:nvSpPr>
          <p:cNvPr id="3" name="TextBox 2">
            <a:extLst>
              <a:ext uri="{FF2B5EF4-FFF2-40B4-BE49-F238E27FC236}">
                <a16:creationId xmlns:a16="http://schemas.microsoft.com/office/drawing/2014/main" id="{8EC81B4E-547E-8443-CEAC-100C31FA8035}"/>
              </a:ext>
            </a:extLst>
          </p:cNvPr>
          <p:cNvSpPr txBox="1"/>
          <p:nvPr/>
        </p:nvSpPr>
        <p:spPr>
          <a:xfrm>
            <a:off x="3048740" y="2854931"/>
            <a:ext cx="6094520" cy="2585323"/>
          </a:xfrm>
          <a:prstGeom prst="rect">
            <a:avLst/>
          </a:prstGeom>
          <a:noFill/>
        </p:spPr>
        <p:txBody>
          <a:bodyPr wrap="square">
            <a:spAutoFit/>
          </a:bodyPr>
          <a:lstStyle/>
          <a:p>
            <a:pPr eaLnBrk="1" hangingPunct="1">
              <a:buFontTx/>
              <a:buNone/>
            </a:pPr>
            <a:r>
              <a:rPr lang="en-US" altLang="en-US" b="1" dirty="0"/>
              <a:t>Reaction of PR tissue to </a:t>
            </a:r>
          </a:p>
          <a:p>
            <a:pPr eaLnBrk="1" hangingPunct="1">
              <a:buFontTx/>
              <a:buNone/>
            </a:pPr>
            <a:r>
              <a:rPr lang="en-US" altLang="en-US" b="1" dirty="0"/>
              <a:t>Noxious products of tissue necrosis</a:t>
            </a:r>
          </a:p>
          <a:p>
            <a:pPr eaLnBrk="1" hangingPunct="1">
              <a:buFontTx/>
              <a:buNone/>
            </a:pPr>
            <a:r>
              <a:rPr lang="en-US" altLang="en-US" b="1" dirty="0"/>
              <a:t>Bacterial product </a:t>
            </a:r>
          </a:p>
          <a:p>
            <a:pPr eaLnBrk="1" hangingPunct="1">
              <a:buFontTx/>
              <a:buNone/>
            </a:pPr>
            <a:endParaRPr lang="en-US" altLang="en-US" b="1" dirty="0"/>
          </a:p>
          <a:p>
            <a:pPr eaLnBrk="1" hangingPunct="1">
              <a:buFontTx/>
              <a:buNone/>
            </a:pPr>
            <a:r>
              <a:rPr lang="en-US" altLang="en-US" b="1" dirty="0"/>
              <a:t>Antigenic agents from the RC </a:t>
            </a:r>
          </a:p>
          <a:p>
            <a:pPr eaLnBrk="1" hangingPunct="1">
              <a:buFontTx/>
              <a:buNone/>
            </a:pPr>
            <a:endParaRPr lang="en-US" altLang="en-US" b="1" dirty="0"/>
          </a:p>
          <a:p>
            <a:pPr eaLnBrk="1" hangingPunct="1">
              <a:buFontTx/>
              <a:buNone/>
            </a:pPr>
            <a:r>
              <a:rPr lang="en-US" altLang="en-US" b="1" dirty="0"/>
              <a:t>HAS BEEN DESCRIBED BY</a:t>
            </a:r>
          </a:p>
          <a:p>
            <a:pPr eaLnBrk="1" hangingPunct="1">
              <a:buFontTx/>
              <a:buNone/>
            </a:pPr>
            <a:r>
              <a:rPr lang="en-US" altLang="en-US" b="1" dirty="0"/>
              <a:t>FISH – </a:t>
            </a:r>
            <a:r>
              <a:rPr lang="en-US" altLang="en-US" dirty="0"/>
              <a:t>described the reaction of </a:t>
            </a:r>
            <a:r>
              <a:rPr lang="en-US" altLang="en-US" dirty="0" err="1"/>
              <a:t>periradicular</a:t>
            </a:r>
            <a:r>
              <a:rPr lang="en-US" altLang="en-US" dirty="0"/>
              <a:t> tissue to noxious stimuli , bacterial products , antigens.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CB9E0F1D-3D19-737D-E8F5-730BF8383A5C}"/>
              </a:ext>
            </a:extLst>
          </p:cNvPr>
          <p:cNvSpPr>
            <a:spLocks noGrp="1"/>
          </p:cNvSpPr>
          <p:nvPr>
            <p:ph type="title"/>
          </p:nvPr>
        </p:nvSpPr>
        <p:spPr/>
        <p:txBody>
          <a:bodyPr/>
          <a:lstStyle/>
          <a:p>
            <a:r>
              <a:rPr lang="en-US" altLang="en-US" b="1"/>
              <a:t>QUESTIONS</a:t>
            </a:r>
            <a:endParaRPr lang="en-IN" altLang="en-US" b="1"/>
          </a:p>
        </p:txBody>
      </p:sp>
      <p:sp>
        <p:nvSpPr>
          <p:cNvPr id="56323" name="Content Placeholder 2">
            <a:extLst>
              <a:ext uri="{FF2B5EF4-FFF2-40B4-BE49-F238E27FC236}">
                <a16:creationId xmlns:a16="http://schemas.microsoft.com/office/drawing/2014/main" id="{59AA6A0F-5981-0813-0372-6B5BA5C2D27A}"/>
              </a:ext>
            </a:extLst>
          </p:cNvPr>
          <p:cNvSpPr>
            <a:spLocks noGrp="1"/>
          </p:cNvSpPr>
          <p:nvPr>
            <p:ph sz="quarter" idx="1"/>
          </p:nvPr>
        </p:nvSpPr>
        <p:spPr>
          <a:xfrm>
            <a:off x="1308210" y="2068065"/>
            <a:ext cx="8505825" cy="4572000"/>
          </a:xfrm>
        </p:spPr>
        <p:txBody>
          <a:bodyPr>
            <a:normAutofit/>
          </a:bodyPr>
          <a:lstStyle/>
          <a:p>
            <a:pPr>
              <a:lnSpc>
                <a:spcPct val="150000"/>
              </a:lnSpc>
            </a:pPr>
            <a:r>
              <a:rPr lang="en-US" altLang="en-US" dirty="0"/>
              <a:t>Describe various ZONES as given by FISH</a:t>
            </a:r>
          </a:p>
          <a:p>
            <a:pPr>
              <a:lnSpc>
                <a:spcPct val="150000"/>
              </a:lnSpc>
            </a:pPr>
            <a:r>
              <a:rPr lang="en-US" altLang="en-US" dirty="0"/>
              <a:t> Stages of repair</a:t>
            </a:r>
          </a:p>
          <a:p>
            <a:pPr>
              <a:lnSpc>
                <a:spcPct val="150000"/>
              </a:lnSpc>
            </a:pPr>
            <a:endParaRPr lang="en-US" altLang="en-US" dirty="0"/>
          </a:p>
          <a:p>
            <a:pPr>
              <a:lnSpc>
                <a:spcPct val="150000"/>
              </a:lnSpc>
            </a:pPr>
            <a:endParaRPr lang="en-US" altLang="en-US" dirty="0"/>
          </a:p>
          <a:p>
            <a:pPr>
              <a:lnSpc>
                <a:spcPct val="150000"/>
              </a:lnSpc>
            </a:pPr>
            <a:endParaRPr lang="en-US"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9EE3361D-8690-749C-AF99-071BED25B14D}"/>
              </a:ext>
            </a:extLst>
          </p:cNvPr>
          <p:cNvSpPr>
            <a:spLocks noGrp="1"/>
          </p:cNvSpPr>
          <p:nvPr>
            <p:ph type="title"/>
          </p:nvPr>
        </p:nvSpPr>
        <p:spPr/>
        <p:txBody>
          <a:bodyPr/>
          <a:lstStyle/>
          <a:p>
            <a:r>
              <a:rPr lang="en-US" altLang="en-US" b="1"/>
              <a:t>REFERENCES</a:t>
            </a:r>
            <a:endParaRPr lang="en-IN" altLang="en-US" b="1"/>
          </a:p>
        </p:txBody>
      </p:sp>
      <p:sp>
        <p:nvSpPr>
          <p:cNvPr id="54275" name="Content Placeholder 2">
            <a:extLst>
              <a:ext uri="{FF2B5EF4-FFF2-40B4-BE49-F238E27FC236}">
                <a16:creationId xmlns:a16="http://schemas.microsoft.com/office/drawing/2014/main" id="{EA55559A-2D9D-98CE-07A5-2F7D832646ED}"/>
              </a:ext>
            </a:extLst>
          </p:cNvPr>
          <p:cNvSpPr>
            <a:spLocks noGrp="1"/>
          </p:cNvSpPr>
          <p:nvPr>
            <p:ph sz="quarter" idx="1"/>
          </p:nvPr>
        </p:nvSpPr>
        <p:spPr>
          <a:xfrm>
            <a:off x="1825625" y="1527175"/>
            <a:ext cx="8504238" cy="4572000"/>
          </a:xfrm>
        </p:spPr>
        <p:txBody>
          <a:bodyPr/>
          <a:lstStyle/>
          <a:p>
            <a:pPr>
              <a:lnSpc>
                <a:spcPct val="150000"/>
              </a:lnSpc>
            </a:pPr>
            <a:r>
              <a:rPr lang="en-US" altLang="en-US"/>
              <a:t>Science Of Dental Materials -----By ANUSAVICE, Skinners. </a:t>
            </a:r>
          </a:p>
          <a:p>
            <a:pPr>
              <a:lnSpc>
                <a:spcPct val="150000"/>
              </a:lnSpc>
            </a:pPr>
            <a:r>
              <a:rPr lang="en-US" altLang="en-US"/>
              <a:t>Restorative Dentals Materials 11th Edition By Craig.</a:t>
            </a:r>
          </a:p>
          <a:p>
            <a:pPr>
              <a:lnSpc>
                <a:spcPct val="150000"/>
              </a:lnSpc>
            </a:pPr>
            <a:r>
              <a:rPr lang="en-US" altLang="en-US"/>
              <a:t>Operative Dentistry 2nd Edition By Summit, Robbins, Schwarts</a:t>
            </a:r>
            <a:endParaRPr lang="en-I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a:extLst>
              <a:ext uri="{FF2B5EF4-FFF2-40B4-BE49-F238E27FC236}">
                <a16:creationId xmlns:a16="http://schemas.microsoft.com/office/drawing/2014/main" id="{EF558910-458C-B05A-F7E9-6A4D671C9521}"/>
              </a:ext>
            </a:extLst>
          </p:cNvPr>
          <p:cNvSpPr>
            <a:spLocks noGrp="1"/>
          </p:cNvSpPr>
          <p:nvPr>
            <p:ph idx="1"/>
          </p:nvPr>
        </p:nvSpPr>
        <p:spPr/>
        <p:txBody>
          <a:bodyPr/>
          <a:lstStyle/>
          <a:p>
            <a:endParaRPr lang="en-US" altLang="en-US"/>
          </a:p>
          <a:p>
            <a:endParaRPr lang="en-US" altLang="en-US"/>
          </a:p>
          <a:p>
            <a:pPr>
              <a:buFontTx/>
              <a:buNone/>
            </a:pPr>
            <a:r>
              <a:rPr lang="en-US" altLang="en-US"/>
              <a:t>                </a:t>
            </a:r>
            <a:r>
              <a:rPr lang="en-US" altLang="en-US" sz="6000" b="1"/>
              <a:t>THANK YOU</a:t>
            </a:r>
            <a:endParaRPr lang="en-US" altLang="en-US"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A4089905-1CA8-4850-9990-D4F075254A84}"/>
              </a:ext>
            </a:extLst>
          </p:cNvPr>
          <p:cNvSpPr>
            <a:spLocks noGrp="1"/>
          </p:cNvSpPr>
          <p:nvPr>
            <p:ph type="title"/>
          </p:nvPr>
        </p:nvSpPr>
        <p:spPr/>
        <p:txBody>
          <a:bodyPr/>
          <a:lstStyle/>
          <a:p>
            <a:r>
              <a:rPr lang="en-US" altLang="en-US" b="1">
                <a:solidFill>
                  <a:schemeClr val="tx1"/>
                </a:solidFill>
              </a:rPr>
              <a:t>INTRODUCTION</a:t>
            </a:r>
            <a:endParaRPr lang="en-US" altLang="en-US"/>
          </a:p>
        </p:txBody>
      </p:sp>
      <p:sp>
        <p:nvSpPr>
          <p:cNvPr id="4099" name="Content Placeholder 2">
            <a:extLst>
              <a:ext uri="{FF2B5EF4-FFF2-40B4-BE49-F238E27FC236}">
                <a16:creationId xmlns:a16="http://schemas.microsoft.com/office/drawing/2014/main" id="{55C3942A-A35D-C8E8-02D1-B57E1F9D7D55}"/>
              </a:ext>
            </a:extLst>
          </p:cNvPr>
          <p:cNvSpPr>
            <a:spLocks noGrp="1"/>
          </p:cNvSpPr>
          <p:nvPr>
            <p:ph idx="1"/>
          </p:nvPr>
        </p:nvSpPr>
        <p:spPr/>
        <p:txBody>
          <a:bodyPr/>
          <a:lstStyle/>
          <a:p>
            <a:r>
              <a:rPr lang="en-US" altLang="en-US" sz="2400" b="1" dirty="0"/>
              <a:t>INTRODUCTION:</a:t>
            </a:r>
          </a:p>
          <a:p>
            <a:r>
              <a:rPr lang="en-US" altLang="en-US" sz="2400" dirty="0"/>
              <a:t>The term “Rationale” can be defined as the fundamental reason or the rational basis for a procedure. </a:t>
            </a:r>
          </a:p>
          <a:p>
            <a:r>
              <a:rPr lang="en-US" altLang="en-US" sz="2400" dirty="0"/>
              <a:t>The rationale for endodontic therapy is based on the belief that a natural tooth function more efficiently and comfortably than a bridge, partial denture or an implant tooth. </a:t>
            </a:r>
          </a:p>
          <a:p>
            <a:r>
              <a:rPr lang="en-US" altLang="en-US" sz="2400" dirty="0"/>
              <a:t>Endodontic therapy allows the removal of vital or necrotic pulp from the canal system of an infected tooth and replaced by an inert filling material. This is mainly done to prevent extension of the disease from the pulp into the periapical tissues. </a:t>
            </a:r>
          </a:p>
          <a:p>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a:extLst>
              <a:ext uri="{FF2B5EF4-FFF2-40B4-BE49-F238E27FC236}">
                <a16:creationId xmlns:a16="http://schemas.microsoft.com/office/drawing/2014/main" id="{761D7ABE-4EF5-797A-C0A5-F1363160327C}"/>
              </a:ext>
            </a:extLst>
          </p:cNvPr>
          <p:cNvSpPr>
            <a:spLocks noGrp="1"/>
          </p:cNvSpPr>
          <p:nvPr>
            <p:ph idx="1"/>
          </p:nvPr>
        </p:nvSpPr>
        <p:spPr>
          <a:xfrm>
            <a:off x="1524000" y="152401"/>
            <a:ext cx="8915400" cy="5973763"/>
          </a:xfrm>
        </p:spPr>
        <p:txBody>
          <a:bodyPr/>
          <a:lstStyle/>
          <a:p>
            <a:pPr>
              <a:buFontTx/>
              <a:buNone/>
            </a:pPr>
            <a:r>
              <a:rPr lang="en-US" altLang="en-US" sz="2400" b="1"/>
              <a:t>    INFLAMMATION:</a:t>
            </a:r>
          </a:p>
          <a:p>
            <a:r>
              <a:rPr lang="en-US" altLang="en-US" sz="2400" b="1"/>
              <a:t>Definition:</a:t>
            </a:r>
            <a:r>
              <a:rPr lang="en-US" altLang="en-US" sz="2400"/>
              <a:t> Can be defined as a local physiologic response of a living tissue to injury. The main objective of inflammation is to destroy the irritant causing tissue changes and bring back the tissue to a normal form and function. </a:t>
            </a:r>
          </a:p>
          <a:p>
            <a:r>
              <a:rPr lang="en-US" altLang="en-US" sz="2200" b="1"/>
              <a:t>Mediators of inflammation:</a:t>
            </a:r>
          </a:p>
          <a:p>
            <a:r>
              <a:rPr lang="en-US" altLang="en-US" sz="2200"/>
              <a:t>The agents that cause the changes in inflammation, the alterations in the blood vessels, the escape of proteins and cells into the tissues, and the change in the tissue – are called the mediators of inflammation. </a:t>
            </a:r>
          </a:p>
          <a:p>
            <a:r>
              <a:rPr lang="en-US" altLang="en-US" sz="2200"/>
              <a:t>The initiated, transient vasoconstriction in due to the direct stimulation of the blood vessels and the flare is caused by an/ or on reflex. </a:t>
            </a:r>
          </a:p>
          <a:p>
            <a:r>
              <a:rPr lang="en-US" altLang="en-US" sz="2200"/>
              <a:t>“Nerves are not necessary for the inflammatory process.” Inflammation develops normally in derivated tissue, except that the flow is absent. Nerves may play some part in modifying the severity of the vascular change, but in most circumstances their effect is slight.</a:t>
            </a:r>
            <a:r>
              <a:rPr lang="en-US" altLang="en-US"/>
              <a:t> </a:t>
            </a:r>
          </a:p>
          <a:p>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a:extLst>
              <a:ext uri="{FF2B5EF4-FFF2-40B4-BE49-F238E27FC236}">
                <a16:creationId xmlns:a16="http://schemas.microsoft.com/office/drawing/2014/main" id="{C8359A09-547F-A640-A6B9-636B2F05E18B}"/>
              </a:ext>
            </a:extLst>
          </p:cNvPr>
          <p:cNvSpPr>
            <a:spLocks noGrp="1"/>
          </p:cNvSpPr>
          <p:nvPr>
            <p:ph idx="1"/>
          </p:nvPr>
        </p:nvSpPr>
        <p:spPr>
          <a:xfrm>
            <a:off x="1981200" y="228601"/>
            <a:ext cx="8229600" cy="5897563"/>
          </a:xfrm>
        </p:spPr>
        <p:txBody>
          <a:bodyPr>
            <a:normAutofit lnSpcReduction="10000"/>
          </a:bodyPr>
          <a:lstStyle/>
          <a:p>
            <a:pPr>
              <a:buFontTx/>
              <a:buNone/>
            </a:pPr>
            <a:r>
              <a:rPr lang="en-US" altLang="en-US" sz="2000" b="1"/>
              <a:t>                         </a:t>
            </a:r>
            <a:r>
              <a:rPr lang="en-US" altLang="en-US" sz="2400" b="1"/>
              <a:t>Agents causing inflammation:</a:t>
            </a:r>
            <a:endParaRPr lang="en-US" altLang="en-US" sz="2400"/>
          </a:p>
          <a:p>
            <a:r>
              <a:rPr lang="en-US" altLang="en-US" sz="2400" b="1"/>
              <a:t>a. 	Physical agents:</a:t>
            </a:r>
            <a:r>
              <a:rPr lang="en-US" altLang="en-US" sz="2400"/>
              <a:t> Heat, cold, mechanical trauma as in sports injuries, bruxism, accidental exposure during cavity preparation, rapid tooth movement during orthodontic treatment. </a:t>
            </a:r>
          </a:p>
          <a:p>
            <a:r>
              <a:rPr lang="en-US" altLang="en-US" sz="2400" b="1"/>
              <a:t>b. 	Chemical agents:</a:t>
            </a:r>
            <a:r>
              <a:rPr lang="en-US" altLang="en-US" sz="2400"/>
              <a:t> ZnPO</a:t>
            </a:r>
            <a:r>
              <a:rPr lang="en-US" altLang="en-US" sz="2400" baseline="-25000"/>
              <a:t>4</a:t>
            </a:r>
            <a:r>
              <a:rPr lang="en-US" altLang="en-US" sz="2400"/>
              <a:t>, Silicate, acid etching agents etc. </a:t>
            </a:r>
          </a:p>
          <a:p>
            <a:r>
              <a:rPr lang="en-US" altLang="en-US" sz="2400" b="1"/>
              <a:t>c. 	Infection agents:</a:t>
            </a:r>
            <a:r>
              <a:rPr lang="en-US" altLang="en-US" sz="2400"/>
              <a:t> Bacterial, Virus, Parasites. </a:t>
            </a:r>
          </a:p>
          <a:p>
            <a:r>
              <a:rPr lang="en-US" altLang="en-US" sz="2400" b="1"/>
              <a:t>d. 	Immunological agents:</a:t>
            </a:r>
            <a:r>
              <a:rPr lang="en-US" altLang="en-US" sz="2400"/>
              <a:t> Cell mediated reaction antigen – antibody, reaction. </a:t>
            </a:r>
          </a:p>
          <a:p>
            <a:r>
              <a:rPr lang="en-US" altLang="en-US" sz="2400"/>
              <a:t>Factors modifying the inflammatory respond</a:t>
            </a:r>
          </a:p>
          <a:p>
            <a:pPr lvl="1"/>
            <a:r>
              <a:rPr lang="en-US" altLang="en-US"/>
              <a:t>Host resistance</a:t>
            </a:r>
          </a:p>
          <a:p>
            <a:pPr lvl="1"/>
            <a:r>
              <a:rPr lang="en-US" altLang="en-US"/>
              <a:t>Intensity</a:t>
            </a:r>
          </a:p>
          <a:p>
            <a:pPr lvl="1"/>
            <a:r>
              <a:rPr lang="en-US" altLang="en-US"/>
              <a:t>Duration</a:t>
            </a:r>
          </a:p>
          <a:p>
            <a:r>
              <a:rPr lang="en-US" altLang="en-US" sz="2400"/>
              <a:t>Virulence of irritant / microorganism (pathogenicity of stimulus).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a:extLst>
              <a:ext uri="{FF2B5EF4-FFF2-40B4-BE49-F238E27FC236}">
                <a16:creationId xmlns:a16="http://schemas.microsoft.com/office/drawing/2014/main" id="{2A894A92-2E1F-A424-F77D-2B35049AF2F5}"/>
              </a:ext>
            </a:extLst>
          </p:cNvPr>
          <p:cNvSpPr>
            <a:spLocks noGrp="1"/>
          </p:cNvSpPr>
          <p:nvPr>
            <p:ph idx="1"/>
          </p:nvPr>
        </p:nvSpPr>
        <p:spPr>
          <a:xfrm>
            <a:off x="1905000" y="228600"/>
            <a:ext cx="8229600" cy="6400800"/>
          </a:xfrm>
        </p:spPr>
        <p:txBody>
          <a:bodyPr/>
          <a:lstStyle/>
          <a:p>
            <a:pPr>
              <a:buFontTx/>
              <a:buNone/>
            </a:pPr>
            <a:r>
              <a:rPr lang="en-US" altLang="en-US" b="1"/>
              <a:t>               Symptoms of inflammation</a:t>
            </a:r>
            <a:r>
              <a:rPr lang="en-US" altLang="en-US" sz="2400" b="1"/>
              <a:t>:</a:t>
            </a:r>
          </a:p>
          <a:p>
            <a:pPr>
              <a:buFontTx/>
              <a:buNone/>
            </a:pPr>
            <a:endParaRPr lang="en-US" altLang="en-US" sz="2400"/>
          </a:p>
          <a:p>
            <a:r>
              <a:rPr lang="en-US" altLang="en-US" sz="2400"/>
              <a:t>According to Roman hunter Celcus in 1</a:t>
            </a:r>
            <a:r>
              <a:rPr lang="en-US" altLang="en-US" sz="2400" baseline="30000"/>
              <a:t>st</a:t>
            </a:r>
            <a:r>
              <a:rPr lang="en-US" altLang="en-US" sz="2400"/>
              <a:t> century A.D. typical signs of inflammation can be witnessed. </a:t>
            </a:r>
          </a:p>
          <a:p>
            <a:r>
              <a:rPr lang="en-US" altLang="en-US" sz="2400" b="1"/>
              <a:t>1. Dolar (Pain):</a:t>
            </a:r>
            <a:r>
              <a:rPr lang="en-US" altLang="en-US" sz="2400"/>
              <a:t> Caused by the action of cytotoxic agents released from humoral, cellular and microbial elements of the nerve endings. </a:t>
            </a:r>
          </a:p>
          <a:p>
            <a:r>
              <a:rPr lang="en-US" altLang="en-US" sz="2400" b="1"/>
              <a:t>2.	Tumor (Swelling):</a:t>
            </a:r>
            <a:r>
              <a:rPr lang="en-US" altLang="en-US" sz="2400"/>
              <a:t> Produced by infiltration of macromoleculars and fluids into the affected tissues. </a:t>
            </a:r>
          </a:p>
          <a:p>
            <a:r>
              <a:rPr lang="en-US" altLang="en-US" sz="2400" b="1"/>
              <a:t>3.	Rubor + Color (Redness + Heat):</a:t>
            </a:r>
            <a:r>
              <a:rPr lang="en-US" altLang="en-US" sz="2400"/>
              <a:t> Produced by vasodilatation of the vessels and the rushing of blood to the affected tissues.  </a:t>
            </a:r>
          </a:p>
          <a:p>
            <a:r>
              <a:rPr lang="en-US" altLang="en-US" sz="2400" b="1"/>
              <a:t>4.	Loss of function:</a:t>
            </a:r>
            <a:r>
              <a:rPr lang="en-US" altLang="en-US" sz="2400"/>
              <a:t> was later added by Verchow resulting of from changes in the affected tissues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a:extLst>
              <a:ext uri="{FF2B5EF4-FFF2-40B4-BE49-F238E27FC236}">
                <a16:creationId xmlns:a16="http://schemas.microsoft.com/office/drawing/2014/main" id="{D9900536-B86D-536A-787A-18BFEF943793}"/>
              </a:ext>
            </a:extLst>
          </p:cNvPr>
          <p:cNvSpPr>
            <a:spLocks noGrp="1"/>
          </p:cNvSpPr>
          <p:nvPr>
            <p:ph idx="1"/>
          </p:nvPr>
        </p:nvSpPr>
        <p:spPr>
          <a:xfrm>
            <a:off x="1981200" y="152401"/>
            <a:ext cx="8229600" cy="5973763"/>
          </a:xfrm>
        </p:spPr>
        <p:txBody>
          <a:bodyPr/>
          <a:lstStyle/>
          <a:p>
            <a:pPr>
              <a:buFontTx/>
              <a:buNone/>
            </a:pPr>
            <a:r>
              <a:rPr lang="en-US" altLang="en-US" b="1"/>
              <a:t>             Cells of inflammation:</a:t>
            </a:r>
            <a:endParaRPr lang="en-US" altLang="en-US"/>
          </a:p>
          <a:p>
            <a:r>
              <a:rPr lang="en-US" altLang="en-US"/>
              <a:t>Granulocytes 	Agranulocytes</a:t>
            </a:r>
          </a:p>
          <a:p>
            <a:r>
              <a:rPr lang="en-US" altLang="en-US"/>
              <a:t>- Neutrophils	- Lymphocytes</a:t>
            </a:r>
          </a:p>
          <a:p>
            <a:r>
              <a:rPr lang="en-US" altLang="en-US"/>
              <a:t>- Eosinophils	- monocytes</a:t>
            </a:r>
          </a:p>
          <a:p>
            <a:r>
              <a:rPr lang="en-US" altLang="en-US"/>
              <a:t>- Basophils</a:t>
            </a:r>
          </a:p>
          <a:p>
            <a:r>
              <a:rPr lang="en-US" altLang="en-US"/>
              <a:t>The main cells of acute inflammation are poly morphonuclear neutrophil (PMN’s).</a:t>
            </a:r>
          </a:p>
          <a:p>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20C0B6D6-6391-43C3-2DF5-E38968B2C51F}"/>
              </a:ext>
            </a:extLst>
          </p:cNvPr>
          <p:cNvSpPr>
            <a:spLocks noGrp="1" noChangeArrowheads="1"/>
          </p:cNvSpPr>
          <p:nvPr>
            <p:ph type="body" idx="1"/>
          </p:nvPr>
        </p:nvSpPr>
        <p:spPr>
          <a:xfrm>
            <a:off x="1752600" y="228600"/>
            <a:ext cx="8686800" cy="6400800"/>
          </a:xfrm>
        </p:spPr>
        <p:txBody>
          <a:bodyPr>
            <a:normAutofit lnSpcReduction="10000"/>
          </a:bodyPr>
          <a:lstStyle/>
          <a:p>
            <a:pPr marL="609600" indent="-609600">
              <a:buNone/>
            </a:pPr>
            <a:r>
              <a:rPr lang="en-US" altLang="en-US" b="1"/>
              <a:t>                                 PMNs </a:t>
            </a:r>
            <a:r>
              <a:rPr lang="en-US" altLang="en-US"/>
              <a:t>: </a:t>
            </a:r>
          </a:p>
          <a:p>
            <a:pPr marL="609600" indent="-609600">
              <a:buNone/>
            </a:pPr>
            <a:r>
              <a:rPr lang="en-US" altLang="en-US" b="1" i="1"/>
              <a:t>First cells to migrate from the vessels</a:t>
            </a:r>
          </a:p>
          <a:p>
            <a:pPr marL="609600" indent="-609600">
              <a:buFontTx/>
              <a:buAutoNum type="arabicPeriod"/>
            </a:pPr>
            <a:r>
              <a:rPr lang="en-US" altLang="en-US"/>
              <a:t>Present at the acute/ early site of inflammation.</a:t>
            </a:r>
          </a:p>
          <a:p>
            <a:pPr marL="609600" indent="-609600">
              <a:buFontTx/>
              <a:buAutoNum type="arabicPeriod"/>
            </a:pPr>
            <a:r>
              <a:rPr lang="en-US" altLang="en-US"/>
              <a:t>Phagocytose bacteria, fibrin, cellular debris.</a:t>
            </a:r>
          </a:p>
          <a:p>
            <a:pPr marL="609600" indent="-609600">
              <a:buFontTx/>
              <a:buAutoNum type="arabicPeriod"/>
            </a:pPr>
            <a:r>
              <a:rPr lang="en-US" altLang="en-US"/>
              <a:t>Attracted to the area of inflammation by the chemotactic factors.</a:t>
            </a:r>
          </a:p>
          <a:p>
            <a:pPr marL="609600" indent="-609600">
              <a:buFontTx/>
              <a:buAutoNum type="arabicPeriod"/>
            </a:pPr>
            <a:r>
              <a:rPr lang="en-US" altLang="en-US"/>
              <a:t>Die when the Ph falls below</a:t>
            </a:r>
          </a:p>
          <a:p>
            <a:pPr marL="609600" indent="-609600">
              <a:buNone/>
            </a:pPr>
            <a:r>
              <a:rPr lang="en-US" altLang="en-US"/>
              <a:t>     6.5 in the site, due to </a:t>
            </a:r>
          </a:p>
          <a:p>
            <a:pPr marL="609600" indent="-609600">
              <a:buNone/>
            </a:pPr>
            <a:r>
              <a:rPr lang="en-US" altLang="en-US"/>
              <a:t>     production of lactic acid in</a:t>
            </a:r>
          </a:p>
          <a:p>
            <a:pPr marL="609600" indent="-609600">
              <a:buNone/>
            </a:pPr>
            <a:r>
              <a:rPr lang="en-US" altLang="en-US"/>
              <a:t>     the site, </a:t>
            </a:r>
          </a:p>
          <a:p>
            <a:pPr marL="609600" indent="-609600">
              <a:buFontTx/>
              <a:buAutoNum type="arabicParenR" startAt="5"/>
            </a:pPr>
            <a:r>
              <a:rPr lang="en-US" altLang="en-US"/>
              <a:t>PMNs with the product of cellular </a:t>
            </a:r>
          </a:p>
          <a:p>
            <a:pPr marL="609600" indent="-609600">
              <a:buNone/>
            </a:pPr>
            <a:r>
              <a:rPr lang="en-US" altLang="en-US"/>
              <a:t>       lyses &amp; debris are the principles</a:t>
            </a:r>
          </a:p>
          <a:p>
            <a:pPr marL="609600" indent="-609600">
              <a:buNone/>
            </a:pPr>
            <a:r>
              <a:rPr lang="en-US" altLang="en-US"/>
              <a:t>       constituents of the pus.</a:t>
            </a:r>
          </a:p>
          <a:p>
            <a:pPr marL="609600" indent="-609600">
              <a:buNone/>
            </a:pPr>
            <a:endParaRPr lang="en-US" altLang="en-US"/>
          </a:p>
          <a:p>
            <a:pPr marL="609600" indent="-609600"/>
            <a:endParaRPr lang="en-US" altLang="en-US"/>
          </a:p>
        </p:txBody>
      </p:sp>
      <p:pic>
        <p:nvPicPr>
          <p:cNvPr id="9219" name="Picture 4">
            <a:extLst>
              <a:ext uri="{FF2B5EF4-FFF2-40B4-BE49-F238E27FC236}">
                <a16:creationId xmlns:a16="http://schemas.microsoft.com/office/drawing/2014/main" id="{39BB1E21-8659-97C4-BFD9-C2A11D7312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0176" y="3733800"/>
            <a:ext cx="2917825"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1845</Words>
  <Application>Microsoft Office PowerPoint</Application>
  <PresentationFormat>Widescreen</PresentationFormat>
  <Paragraphs>259</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Times New Roman</vt:lpstr>
      <vt:lpstr>Office Theme</vt:lpstr>
      <vt:lpstr>RUNGTA COLLEGE OF DENTAL SCIENCES AND RESEARCH</vt:lpstr>
      <vt:lpstr>Specific learning Objectives </vt:lpstr>
      <vt:lpstr>Contents</vt:lpstr>
      <vt:lpstr>INTRODUCTION</vt:lpstr>
      <vt:lpstr>PowerPoint Presentation</vt:lpstr>
      <vt:lpstr>PowerPoint Presentation</vt:lpstr>
      <vt:lpstr>PowerPoint Presentation</vt:lpstr>
      <vt:lpstr>PowerPoint Presentation</vt:lpstr>
      <vt:lpstr>PowerPoint Presentation</vt:lpstr>
      <vt:lpstr>Macrophages </vt:lpstr>
      <vt:lpstr>Lymphocytes  </vt:lpstr>
      <vt:lpstr>PowerPoint Presentation</vt:lpstr>
      <vt:lpstr>Eosiniphils, Basophils, Mast Cells</vt:lpstr>
      <vt:lpstr>Vascular changes</vt:lpstr>
      <vt:lpstr>PowerPoint Presentation</vt:lpstr>
      <vt:lpstr>PowerPoint Presentation</vt:lpstr>
      <vt:lpstr>PowerPoint Presentation</vt:lpstr>
      <vt:lpstr>PowerPoint Presentation</vt:lpstr>
      <vt:lpstr>Periradicular manifestation</vt:lpstr>
      <vt:lpstr>Tissue changes after inflammation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Endodontic Implications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RUNGTA COLLEGE OF DENTAL SCIENCES AND RESEARCH</dc:title>
  <dc:creator>disha jain</dc:creator>
  <cp:lastModifiedBy>disha jain</cp:lastModifiedBy>
  <cp:revision>1</cp:revision>
  <dcterms:created xsi:type="dcterms:W3CDTF">2023-04-19T04:36:06Z</dcterms:created>
  <dcterms:modified xsi:type="dcterms:W3CDTF">2023-04-19T04:46:12Z</dcterms:modified>
</cp:coreProperties>
</file>